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5"/>
  </p:notesMasterIdLst>
  <p:sldIdLst>
    <p:sldId id="256" r:id="rId2"/>
    <p:sldId id="389" r:id="rId3"/>
    <p:sldId id="431" r:id="rId4"/>
    <p:sldId id="390" r:id="rId5"/>
    <p:sldId id="664" r:id="rId6"/>
    <p:sldId id="430" r:id="rId7"/>
    <p:sldId id="437" r:id="rId8"/>
    <p:sldId id="438" r:id="rId9"/>
    <p:sldId id="441" r:id="rId10"/>
    <p:sldId id="446" r:id="rId11"/>
    <p:sldId id="665" r:id="rId12"/>
    <p:sldId id="436" r:id="rId13"/>
    <p:sldId id="432" r:id="rId14"/>
    <p:sldId id="666" r:id="rId15"/>
    <p:sldId id="391" r:id="rId16"/>
    <p:sldId id="435" r:id="rId17"/>
    <p:sldId id="667" r:id="rId18"/>
    <p:sldId id="433" r:id="rId19"/>
    <p:sldId id="668" r:id="rId20"/>
    <p:sldId id="443" r:id="rId21"/>
    <p:sldId id="444" r:id="rId22"/>
    <p:sldId id="671" r:id="rId23"/>
    <p:sldId id="669" r:id="rId24"/>
    <p:sldId id="442" r:id="rId25"/>
    <p:sldId id="670" r:id="rId26"/>
    <p:sldId id="375" r:id="rId27"/>
    <p:sldId id="445" r:id="rId28"/>
    <p:sldId id="672" r:id="rId29"/>
    <p:sldId id="399" r:id="rId30"/>
    <p:sldId id="663" r:id="rId31"/>
    <p:sldId id="396" r:id="rId32"/>
    <p:sldId id="401"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2A0AE4-728F-461B-9AE5-3C286DAB8C61}" v="1" dt="2020-09-08T20:15:09.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83"/>
    <p:restoredTop sz="83965" autoAdjust="0"/>
  </p:normalViewPr>
  <p:slideViewPr>
    <p:cSldViewPr snapToGrid="0" snapToObjects="1">
      <p:cViewPr varScale="1">
        <p:scale>
          <a:sx n="55" d="100"/>
          <a:sy n="55" d="100"/>
        </p:scale>
        <p:origin x="96" y="972"/>
      </p:cViewPr>
      <p:guideLst/>
    </p:cSldViewPr>
  </p:slideViewPr>
  <p:notesTextViewPr>
    <p:cViewPr>
      <p:scale>
        <a:sx n="1" d="1"/>
        <a:sy n="1" d="1"/>
      </p:scale>
      <p:origin x="0" y="0"/>
    </p:cViewPr>
  </p:notesTextViewPr>
  <p:notesViewPr>
    <p:cSldViewPr snapToGrid="0" snapToObjects="1">
      <p:cViewPr varScale="1">
        <p:scale>
          <a:sx n="124" d="100"/>
          <a:sy n="124" d="100"/>
        </p:scale>
        <p:origin x="4960" y="8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81D76-60F9-47E9-8740-543FAF43A302}" type="datetimeFigureOut">
              <a:rPr lang="en-CA" smtClean="0"/>
              <a:t>2020-09-08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9D31D-5E63-46A9-B7C0-742FF5CB6F80}" type="slidenum">
              <a:rPr lang="en-CA" smtClean="0"/>
              <a:t>‹#›</a:t>
            </a:fld>
            <a:endParaRPr lang="en-CA"/>
          </a:p>
        </p:txBody>
      </p:sp>
    </p:spTree>
    <p:extLst>
      <p:ext uri="{BB962C8B-B14F-4D97-AF65-F5344CB8AC3E}">
        <p14:creationId xmlns:p14="http://schemas.microsoft.com/office/powerpoint/2010/main" val="277064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9A9D31D-5E63-46A9-B7C0-742FF5CB6F80}" type="slidenum">
              <a:rPr lang="en-CA" smtClean="0"/>
              <a:t>1</a:t>
            </a:fld>
            <a:endParaRPr lang="en-CA"/>
          </a:p>
        </p:txBody>
      </p:sp>
    </p:spTree>
    <p:extLst>
      <p:ext uri="{BB962C8B-B14F-4D97-AF65-F5344CB8AC3E}">
        <p14:creationId xmlns:p14="http://schemas.microsoft.com/office/powerpoint/2010/main" val="258624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9A9D31D-5E63-46A9-B7C0-742FF5CB6F80}" type="slidenum">
              <a:rPr lang="en-CA" smtClean="0"/>
              <a:t>2</a:t>
            </a:fld>
            <a:endParaRPr lang="en-CA"/>
          </a:p>
        </p:txBody>
      </p:sp>
    </p:spTree>
    <p:extLst>
      <p:ext uri="{BB962C8B-B14F-4D97-AF65-F5344CB8AC3E}">
        <p14:creationId xmlns:p14="http://schemas.microsoft.com/office/powerpoint/2010/main" val="4106977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3752495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rubine">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713E6A-6C97-CE41-B76C-4BC09BAF4848}"/>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571962D-6345-C64F-8DEC-2CD825A27DAC}"/>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2C4B9BF6-B3BC-1740-B405-CD995056BA5B}"/>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05650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gradient 1">
    <p:bg>
      <p:bgPr>
        <a:gradFill flip="none" rotWithShape="1">
          <a:gsLst>
            <a:gs pos="71000">
              <a:schemeClr val="accent1">
                <a:lumMod val="89000"/>
              </a:schemeClr>
            </a:gs>
            <a:gs pos="0">
              <a:schemeClr val="accent3"/>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89508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gradient 2">
    <p:bg>
      <p:bgPr>
        <a:gradFill flip="none" rotWithShape="1">
          <a:gsLst>
            <a:gs pos="70000">
              <a:schemeClr val="accent3"/>
            </a:gs>
            <a:gs pos="0">
              <a:schemeClr val="accent2"/>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51365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gradient 3">
    <p:bg>
      <p:bgPr>
        <a:gradFill flip="none" rotWithShape="1">
          <a:gsLst>
            <a:gs pos="70000">
              <a:schemeClr val="accent1"/>
            </a:gs>
            <a:gs pos="0">
              <a:schemeClr val="accent5"/>
            </a:gs>
          </a:gsLst>
          <a:lin ang="5400000" scaled="0"/>
          <a:tileRect/>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359153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 berry">
    <p:bg>
      <p:bgPr>
        <a:solidFill>
          <a:schemeClr val="accent6"/>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1BC07281-6125-4C46-9EEE-F3383A49686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3363274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 grey">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E7E075-CD0F-1646-93CF-A562FCBF3663}"/>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3E99474F-4238-B843-A88A-BC369BDE510F}"/>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458772E3-BFCE-C943-BEE3-F6F4BFC2B374}"/>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071246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Taylor Institute atrium">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D4EEC-47C1-4C4F-92B7-C155837AC24B}"/>
              </a:ext>
            </a:extLst>
          </p:cNvPr>
          <p:cNvPicPr>
            <a:picLocks noChangeAspect="1"/>
          </p:cNvPicPr>
          <p:nvPr userDrawn="1"/>
        </p:nvPicPr>
        <p:blipFill>
          <a:blip r:embed="rId2"/>
          <a:stretch>
            <a:fillRect/>
          </a:stretch>
        </p:blipFill>
        <p:spPr>
          <a:xfrm>
            <a:off x="5884" y="1"/>
            <a:ext cx="12180231" cy="6858000"/>
          </a:xfrm>
          <a:prstGeom prst="rect">
            <a:avLst/>
          </a:prstGeom>
        </p:spPr>
      </p:pic>
      <p:sp>
        <p:nvSpPr>
          <p:cNvPr id="5" name="Rectangle 4">
            <a:extLst>
              <a:ext uri="{FF2B5EF4-FFF2-40B4-BE49-F238E27FC236}">
                <a16:creationId xmlns:a16="http://schemas.microsoft.com/office/drawing/2014/main" id="{942A856F-D7AE-084A-BA0A-619BF4BACCFB}"/>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F81D92-634B-CF48-973A-DCF1F44D1C56}"/>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9" name="Picture 8">
            <a:extLst>
              <a:ext uri="{FF2B5EF4-FFF2-40B4-BE49-F238E27FC236}">
                <a16:creationId xmlns:a16="http://schemas.microsoft.com/office/drawing/2014/main" id="{ECD8A120-1957-8A4E-87B5-134F2E3C4403}"/>
              </a:ext>
            </a:extLst>
          </p:cNvPr>
          <p:cNvPicPr>
            <a:picLocks noChangeAspect="1"/>
          </p:cNvPicPr>
          <p:nvPr userDrawn="1"/>
        </p:nvPicPr>
        <p:blipFill>
          <a:blip r:embed="rId3"/>
          <a:stretch>
            <a:fillRect/>
          </a:stretch>
        </p:blipFill>
        <p:spPr>
          <a:xfrm>
            <a:off x="10500154" y="6175551"/>
            <a:ext cx="1521809" cy="523993"/>
          </a:xfrm>
          <a:prstGeom prst="rect">
            <a:avLst/>
          </a:prstGeom>
        </p:spPr>
      </p:pic>
      <p:sp>
        <p:nvSpPr>
          <p:cNvPr id="10" name="Text Placeholder 3">
            <a:extLst>
              <a:ext uri="{FF2B5EF4-FFF2-40B4-BE49-F238E27FC236}">
                <a16:creationId xmlns:a16="http://schemas.microsoft.com/office/drawing/2014/main" id="{2AACF37C-6F78-E74F-A6DE-1DA77548C7A7}"/>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726328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A9D3A21A-5F37-B243-B2B4-ECED95B9C8FA}"/>
              </a:ext>
            </a:extLst>
          </p:cNvPr>
          <p:cNvSpPr>
            <a:spLocks noGrp="1"/>
          </p:cNvSpPr>
          <p:nvPr>
            <p:ph type="pic" sz="quarter" idx="12" hasCustomPrompt="1"/>
          </p:nvPr>
        </p:nvSpPr>
        <p:spPr>
          <a:xfrm>
            <a:off x="0" y="0"/>
            <a:ext cx="12192000" cy="6858000"/>
          </a:xfrm>
          <a:prstGeom prst="rect">
            <a:avLst/>
          </a:prstGeom>
        </p:spPr>
        <p:txBody>
          <a:bodyPr/>
          <a:lstStyle>
            <a:lvl1pPr>
              <a:defRPr>
                <a:solidFill>
                  <a:schemeClr val="tx2"/>
                </a:solidFill>
              </a:defRPr>
            </a:lvl1pPr>
          </a:lstStyle>
          <a:p>
            <a:r>
              <a:rPr lang="en-US" dirty="0"/>
              <a:t>Click icon to add full-slide photo</a:t>
            </a:r>
          </a:p>
        </p:txBody>
      </p:sp>
      <p:sp>
        <p:nvSpPr>
          <p:cNvPr id="4" name="TextBox 3">
            <a:extLst>
              <a:ext uri="{FF2B5EF4-FFF2-40B4-BE49-F238E27FC236}">
                <a16:creationId xmlns:a16="http://schemas.microsoft.com/office/drawing/2014/main" id="{E0AB9CF4-46FB-2F4B-ADCF-18BDD6B1A39E}"/>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spTree>
    <p:extLst>
      <p:ext uri="{BB962C8B-B14F-4D97-AF65-F5344CB8AC3E}">
        <p14:creationId xmlns:p14="http://schemas.microsoft.com/office/powerpoint/2010/main" val="761020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979714"/>
            <a:ext cx="9144000" cy="2665575"/>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closing note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380816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5474711"/>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err="1"/>
              <a:t>presentersemail@ucalgary.ca</a:t>
            </a:r>
            <a:br>
              <a:rPr lang="en-US" sz="1400" dirty="0"/>
            </a:br>
            <a:r>
              <a:rPr lang="en-US" sz="1400" dirty="0"/>
              <a:t>Twitter handle / additional contact info</a:t>
            </a:r>
            <a:endParaRPr lang="en-US" dirty="0"/>
          </a:p>
        </p:txBody>
      </p:sp>
      <p:pic>
        <p:nvPicPr>
          <p:cNvPr id="7" name="Picture 6">
            <a:extLst>
              <a:ext uri="{FF2B5EF4-FFF2-40B4-BE49-F238E27FC236}">
                <a16:creationId xmlns:a16="http://schemas.microsoft.com/office/drawing/2014/main" id="{4EC9421D-4CBB-0B45-BECA-B7C1634DF47B}"/>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47118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63968"/>
            <a:ext cx="9724372" cy="1033398"/>
          </a:xfrm>
          <a:prstGeom prst="rect">
            <a:avLst/>
          </a:prstGeom>
        </p:spPr>
        <p:txBody>
          <a:bodyPr anchor="ctr" anchorCtr="0">
            <a:normAutofit/>
          </a:bodyPr>
          <a:lstStyle>
            <a:lvl1pPr>
              <a:lnSpc>
                <a:spcPts val="3800"/>
              </a:lnSpc>
              <a:defRPr sz="3600" b="1">
                <a:solidFill>
                  <a:schemeClr val="accent1"/>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773195"/>
            <a:ext cx="9724372" cy="4115669"/>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9146427" y="6380538"/>
            <a:ext cx="2743200" cy="365125"/>
          </a:xfrm>
          <a:prstGeom prst="rect">
            <a:avLst/>
          </a:prstGeom>
        </p:spPr>
        <p:txBody>
          <a:bodyPr/>
          <a:lstStyle>
            <a:lvl1pPr algn="r">
              <a:defRPr sz="1600">
                <a:solidFill>
                  <a:schemeClr val="tx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1727544627"/>
      </p:ext>
    </p:extLst>
  </p:cSld>
  <p:clrMapOvr>
    <a:masterClrMapping/>
  </p:clrMapOvr>
  <p:extLst>
    <p:ext uri="{DCECCB84-F9BA-43D5-87BE-67443E8EF086}">
      <p15:sldGuideLst xmlns:p15="http://schemas.microsoft.com/office/powerpoint/2012/main">
        <p15:guide id="1" orient="horz" pos="70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tx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chemeClr val="accent1"/>
                </a:solidFill>
              </a:defRPr>
            </a:lvl1pPr>
          </a:lstStyle>
          <a:p>
            <a:pPr lvl="0"/>
            <a:r>
              <a:rPr lang="en-US" dirty="0"/>
              <a:t>Click to add date</a:t>
            </a:r>
          </a:p>
        </p:txBody>
      </p:sp>
      <p:pic>
        <p:nvPicPr>
          <p:cNvPr id="9" name="Picture 8">
            <a:extLst>
              <a:ext uri="{FF2B5EF4-FFF2-40B4-BE49-F238E27FC236}">
                <a16:creationId xmlns:a16="http://schemas.microsoft.com/office/drawing/2014/main" id="{349F7FB5-8A8B-6840-8821-3E103FA7007D}"/>
              </a:ext>
            </a:extLst>
          </p:cNvPr>
          <p:cNvPicPr>
            <a:picLocks noChangeAspect="1"/>
          </p:cNvPicPr>
          <p:nvPr userDrawn="1"/>
        </p:nvPicPr>
        <p:blipFill>
          <a:blip r:embed="rId2"/>
          <a:stretch>
            <a:fillRect/>
          </a:stretch>
        </p:blipFill>
        <p:spPr>
          <a:xfrm>
            <a:off x="9197751" y="5635909"/>
            <a:ext cx="2737895" cy="942718"/>
          </a:xfrm>
          <a:prstGeom prst="rect">
            <a:avLst/>
          </a:prstGeom>
        </p:spPr>
      </p:pic>
    </p:spTree>
    <p:extLst>
      <p:ext uri="{BB962C8B-B14F-4D97-AF65-F5344CB8AC3E}">
        <p14:creationId xmlns:p14="http://schemas.microsoft.com/office/powerpoint/2010/main" val="20422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aperclip">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1405B4-CFCA-7B4F-B27E-AFC289A8AAEF}"/>
              </a:ext>
            </a:extLst>
          </p:cNvPr>
          <p:cNvPicPr>
            <a:picLocks noChangeAspect="1"/>
          </p:cNvPicPr>
          <p:nvPr userDrawn="1"/>
        </p:nvPicPr>
        <p:blipFill>
          <a:blip r:embed="rId2"/>
          <a:stretch>
            <a:fillRect/>
          </a:stretch>
        </p:blipFill>
        <p:spPr>
          <a:xfrm>
            <a:off x="0" y="0"/>
            <a:ext cx="12192000" cy="6864626"/>
          </a:xfrm>
          <a:prstGeom prst="rect">
            <a:avLst/>
          </a:prstGeom>
        </p:spPr>
      </p:pic>
      <p:sp>
        <p:nvSpPr>
          <p:cNvPr id="9" name="Rectangle 8">
            <a:extLst>
              <a:ext uri="{FF2B5EF4-FFF2-40B4-BE49-F238E27FC236}">
                <a16:creationId xmlns:a16="http://schemas.microsoft.com/office/drawing/2014/main" id="{9F9EC9C0-5382-E948-A121-C5B2AA326957}"/>
              </a:ext>
            </a:extLst>
          </p:cNvPr>
          <p:cNvSpPr/>
          <p:nvPr userDrawn="1"/>
        </p:nvSpPr>
        <p:spPr>
          <a:xfrm>
            <a:off x="0" y="0"/>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3"/>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16221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add a photo">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ADCEF7-50E6-F148-85D9-6C4E11468FBA}"/>
              </a:ext>
            </a:extLst>
          </p:cNvPr>
          <p:cNvSpPr>
            <a:spLocks noGrp="1"/>
          </p:cNvSpPr>
          <p:nvPr>
            <p:ph type="pic" sz="quarter" idx="12" hasCustomPrompt="1"/>
          </p:nvPr>
        </p:nvSpPr>
        <p:spPr>
          <a:xfrm>
            <a:off x="0" y="0"/>
            <a:ext cx="12192000" cy="6858000"/>
          </a:xfrm>
          <a:prstGeom prst="rect">
            <a:avLst/>
          </a:prstGeom>
        </p:spPr>
        <p:txBody>
          <a:bodyPr/>
          <a:lstStyle/>
          <a:p>
            <a:r>
              <a:rPr lang="en-US" dirty="0"/>
              <a:t>Click icon to add a background photo</a:t>
            </a:r>
          </a:p>
        </p:txBody>
      </p:sp>
      <p:sp>
        <p:nvSpPr>
          <p:cNvPr id="2" name="Title 1">
            <a:extLst>
              <a:ext uri="{FF2B5EF4-FFF2-40B4-BE49-F238E27FC236}">
                <a16:creationId xmlns:a16="http://schemas.microsoft.com/office/drawing/2014/main" id="{1FE65FBD-2BCB-E24A-99E0-A23270E2A09C}"/>
              </a:ext>
            </a:extLst>
          </p:cNvPr>
          <p:cNvSpPr>
            <a:spLocks noGrp="1"/>
          </p:cNvSpPr>
          <p:nvPr>
            <p:ph type="ctrTitle" hasCustomPrompt="1"/>
          </p:nvPr>
        </p:nvSpPr>
        <p:spPr>
          <a:xfrm>
            <a:off x="846188" y="526840"/>
            <a:ext cx="9144000" cy="1940619"/>
          </a:xfrm>
          <a:prstGeom prst="rect">
            <a:avLst/>
          </a:prstGeom>
        </p:spPr>
        <p:txBody>
          <a:bodyPr anchor="b"/>
          <a:lstStyle>
            <a:lvl1pPr algn="l">
              <a:defRPr sz="6000" b="1">
                <a:solidFill>
                  <a:schemeClr val="bg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a:extLst>
              <a:ext uri="{FF2B5EF4-FFF2-40B4-BE49-F238E27FC236}">
                <a16:creationId xmlns:a16="http://schemas.microsoft.com/office/drawing/2014/main" id="{01ACE0E4-CB84-1E49-908B-89B9EBE4DC5A}"/>
              </a:ext>
            </a:extLst>
          </p:cNvPr>
          <p:cNvSpPr>
            <a:spLocks noGrp="1"/>
          </p:cNvSpPr>
          <p:nvPr>
            <p:ph type="subTitle" idx="1" hasCustomPrompt="1"/>
          </p:nvPr>
        </p:nvSpPr>
        <p:spPr>
          <a:xfrm>
            <a:off x="882524" y="2967278"/>
            <a:ext cx="9144000" cy="805380"/>
          </a:xfrm>
          <a:prstGeom prst="rect">
            <a:avLst/>
          </a:prstGeom>
        </p:spPr>
        <p:txBody>
          <a:bodyPr/>
          <a:lstStyle>
            <a:lvl1pPr marL="0" indent="0" algn="l">
              <a:spcBef>
                <a:spcPts val="0"/>
              </a:spcBef>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Subtitle 2">
            <a:extLst>
              <a:ext uri="{FF2B5EF4-FFF2-40B4-BE49-F238E27FC236}">
                <a16:creationId xmlns:a16="http://schemas.microsoft.com/office/drawing/2014/main" id="{E1A6CEAC-4C3F-3D40-836D-D41100A4F7A3}"/>
              </a:ext>
            </a:extLst>
          </p:cNvPr>
          <p:cNvSpPr txBox="1">
            <a:spLocks/>
          </p:cNvSpPr>
          <p:nvPr userDrawn="1"/>
        </p:nvSpPr>
        <p:spPr>
          <a:xfrm>
            <a:off x="846188" y="6507335"/>
            <a:ext cx="9144000" cy="350665"/>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DD21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US" sz="1200" b="1" dirty="0">
              <a:solidFill>
                <a:srgbClr val="FDD21F"/>
              </a:solidFill>
            </a:endParaRPr>
          </a:p>
        </p:txBody>
      </p:sp>
      <p:sp>
        <p:nvSpPr>
          <p:cNvPr id="17" name="Rectangle 16">
            <a:extLst>
              <a:ext uri="{FF2B5EF4-FFF2-40B4-BE49-F238E27FC236}">
                <a16:creationId xmlns:a16="http://schemas.microsoft.com/office/drawing/2014/main" id="{FD6BA7D3-C87C-B348-B14C-0E0965308F65}"/>
              </a:ext>
            </a:extLst>
          </p:cNvPr>
          <p:cNvSpPr/>
          <p:nvPr userDrawn="1"/>
        </p:nvSpPr>
        <p:spPr>
          <a:xfrm>
            <a:off x="974035" y="2630331"/>
            <a:ext cx="2001078" cy="778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128C7DED-32B5-024C-8A81-830604829061}"/>
              </a:ext>
            </a:extLst>
          </p:cNvPr>
          <p:cNvSpPr>
            <a:spLocks noGrp="1"/>
          </p:cNvSpPr>
          <p:nvPr>
            <p:ph type="body" sz="quarter" idx="10" hasCustomPrompt="1"/>
          </p:nvPr>
        </p:nvSpPr>
        <p:spPr>
          <a:xfrm>
            <a:off x="882650" y="4303856"/>
            <a:ext cx="7443788" cy="950724"/>
          </a:xfrm>
          <a:prstGeom prst="rect">
            <a:avLst/>
          </a:prstGeom>
        </p:spPr>
        <p:txBody>
          <a:bodyPr anchor="b"/>
          <a:lstStyle>
            <a:lvl1pPr marL="0" indent="0">
              <a:spcBef>
                <a:spcPts val="0"/>
              </a:spcBef>
              <a:buNone/>
              <a:defRPr sz="1400">
                <a:solidFill>
                  <a:schemeClr val="bg1"/>
                </a:solidFill>
              </a:defRPr>
            </a:lvl1pPr>
          </a:lstStyle>
          <a:p>
            <a:pPr lvl="0"/>
            <a:r>
              <a:rPr lang="en-US" sz="1400" dirty="0"/>
              <a:t>Presenter’s Name</a:t>
            </a:r>
            <a:br>
              <a:rPr lang="en-US" sz="1400" dirty="0"/>
            </a:br>
            <a:r>
              <a:rPr lang="en-US" sz="1400" dirty="0"/>
              <a:t>Presenter’s title / additional designations</a:t>
            </a:r>
            <a:br>
              <a:rPr lang="en-US" sz="1400" dirty="0"/>
            </a:br>
            <a:r>
              <a:rPr lang="en-US" sz="1400" dirty="0"/>
              <a:t>Faculty of / Department of / additional designations</a:t>
            </a:r>
            <a:endParaRPr lang="en-US" dirty="0"/>
          </a:p>
        </p:txBody>
      </p:sp>
      <p:sp>
        <p:nvSpPr>
          <p:cNvPr id="23" name="Text Placeholder 22">
            <a:extLst>
              <a:ext uri="{FF2B5EF4-FFF2-40B4-BE49-F238E27FC236}">
                <a16:creationId xmlns:a16="http://schemas.microsoft.com/office/drawing/2014/main" id="{71AC9967-0DF9-3E43-8459-62AB752645E0}"/>
              </a:ext>
            </a:extLst>
          </p:cNvPr>
          <p:cNvSpPr>
            <a:spLocks noGrp="1"/>
          </p:cNvSpPr>
          <p:nvPr>
            <p:ph type="body" sz="quarter" idx="11" hasCustomPrompt="1"/>
          </p:nvPr>
        </p:nvSpPr>
        <p:spPr>
          <a:xfrm>
            <a:off x="882650" y="5359495"/>
            <a:ext cx="7443788" cy="266184"/>
          </a:xfrm>
          <a:prstGeom prst="rect">
            <a:avLst/>
          </a:prstGeom>
        </p:spPr>
        <p:txBody>
          <a:bodyPr/>
          <a:lstStyle>
            <a:lvl1pPr marL="0" indent="0">
              <a:buNone/>
              <a:defRPr sz="1200" b="1">
                <a:solidFill>
                  <a:srgbClr val="FDD21F"/>
                </a:solidFill>
              </a:defRPr>
            </a:lvl1pPr>
          </a:lstStyle>
          <a:p>
            <a:pPr lvl="0"/>
            <a:r>
              <a:rPr lang="en-US" dirty="0"/>
              <a:t>Click to add date</a:t>
            </a:r>
          </a:p>
        </p:txBody>
      </p:sp>
      <p:pic>
        <p:nvPicPr>
          <p:cNvPr id="5" name="Picture 4">
            <a:extLst>
              <a:ext uri="{FF2B5EF4-FFF2-40B4-BE49-F238E27FC236}">
                <a16:creationId xmlns:a16="http://schemas.microsoft.com/office/drawing/2014/main" id="{49D0F92D-A86D-B242-A3E2-8EDAA5871B39}"/>
              </a:ext>
            </a:extLst>
          </p:cNvPr>
          <p:cNvPicPr>
            <a:picLocks noChangeAspect="1"/>
          </p:cNvPicPr>
          <p:nvPr userDrawn="1"/>
        </p:nvPicPr>
        <p:blipFill>
          <a:blip r:embed="rId2"/>
          <a:stretch>
            <a:fillRect/>
          </a:stretch>
        </p:blipFill>
        <p:spPr>
          <a:xfrm>
            <a:off x="9197751" y="5635909"/>
            <a:ext cx="2737895" cy="942719"/>
          </a:xfrm>
          <a:prstGeom prst="rect">
            <a:avLst/>
          </a:prstGeom>
        </p:spPr>
      </p:pic>
    </p:spTree>
    <p:extLst>
      <p:ext uri="{BB962C8B-B14F-4D97-AF65-F5344CB8AC3E}">
        <p14:creationId xmlns:p14="http://schemas.microsoft.com/office/powerpoint/2010/main" val="2415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623-35C9-4842-9D43-217A878295A7}"/>
              </a:ext>
            </a:extLst>
          </p:cNvPr>
          <p:cNvSpPr>
            <a:spLocks noGrp="1"/>
          </p:cNvSpPr>
          <p:nvPr>
            <p:ph type="title" hasCustomPrompt="1"/>
          </p:nvPr>
        </p:nvSpPr>
        <p:spPr>
          <a:xfrm>
            <a:off x="535546" y="367553"/>
            <a:ext cx="10276269" cy="984730"/>
          </a:xfrm>
          <a:prstGeom prst="rect">
            <a:avLst/>
          </a:prstGeom>
        </p:spPr>
        <p:txBody>
          <a:bodyPr anchor="ctr"/>
          <a:lstStyle>
            <a:lvl1pPr>
              <a:defRPr sz="3600" b="1">
                <a:solidFill>
                  <a:schemeClr val="accent1"/>
                </a:solidFill>
                <a:latin typeface="Calibri" panose="020F0502020204030204" pitchFamily="34" charset="0"/>
                <a:cs typeface="Calibri" panose="020F0502020204030204" pitchFamily="34" charset="0"/>
              </a:defRPr>
            </a:lvl1pPr>
          </a:lstStyle>
          <a:p>
            <a:r>
              <a:rPr lang="en-US" dirty="0"/>
              <a:t>Click to add title</a:t>
            </a:r>
          </a:p>
        </p:txBody>
      </p:sp>
      <p:sp>
        <p:nvSpPr>
          <p:cNvPr id="3" name="Content Placeholder 2">
            <a:extLst>
              <a:ext uri="{FF2B5EF4-FFF2-40B4-BE49-F238E27FC236}">
                <a16:creationId xmlns:a16="http://schemas.microsoft.com/office/drawing/2014/main" id="{2FEC70E2-8956-C345-AEB7-70259E74A0EA}"/>
              </a:ext>
            </a:extLst>
          </p:cNvPr>
          <p:cNvSpPr>
            <a:spLocks noGrp="1"/>
          </p:cNvSpPr>
          <p:nvPr>
            <p:ph idx="1" hasCustomPrompt="1"/>
          </p:nvPr>
        </p:nvSpPr>
        <p:spPr>
          <a:xfrm>
            <a:off x="555002" y="1626140"/>
            <a:ext cx="10256813" cy="4351338"/>
          </a:xfrm>
          <a:prstGeom prst="rect">
            <a:avLst/>
          </a:prstGeom>
        </p:spPr>
        <p:txBody>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7FF6EDF-A82D-594D-B5C2-0A52064F685D}"/>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9" name="Picture 8">
            <a:extLst>
              <a:ext uri="{FF2B5EF4-FFF2-40B4-BE49-F238E27FC236}">
                <a16:creationId xmlns:a16="http://schemas.microsoft.com/office/drawing/2014/main" id="{D59E50EE-F688-F14F-8CFF-534A2A22A242}"/>
              </a:ext>
            </a:extLst>
          </p:cNvPr>
          <p:cNvPicPr>
            <a:picLocks noChangeAspect="1"/>
          </p:cNvPicPr>
          <p:nvPr userDrawn="1"/>
        </p:nvPicPr>
        <p:blipFill>
          <a:blip r:embed="rId2"/>
          <a:stretch>
            <a:fillRect/>
          </a:stretch>
        </p:blipFill>
        <p:spPr>
          <a:xfrm>
            <a:off x="10500154" y="6175551"/>
            <a:ext cx="1521810" cy="523993"/>
          </a:xfrm>
          <a:prstGeom prst="rect">
            <a:avLst/>
          </a:prstGeom>
        </p:spPr>
      </p:pic>
      <p:sp>
        <p:nvSpPr>
          <p:cNvPr id="10" name="Rectangle 9">
            <a:extLst>
              <a:ext uri="{FF2B5EF4-FFF2-40B4-BE49-F238E27FC236}">
                <a16:creationId xmlns:a16="http://schemas.microsoft.com/office/drawing/2014/main" id="{2B25088A-D264-9741-8951-65AE4210C42D}"/>
              </a:ext>
            </a:extLst>
          </p:cNvPr>
          <p:cNvSpPr/>
          <p:nvPr userDrawn="1"/>
        </p:nvSpPr>
        <p:spPr>
          <a:xfrm rot="10800000" flipV="1">
            <a:off x="652278" y="1352283"/>
            <a:ext cx="87524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Tree>
    <p:extLst>
      <p:ext uri="{BB962C8B-B14F-4D97-AF65-F5344CB8AC3E}">
        <p14:creationId xmlns:p14="http://schemas.microsoft.com/office/powerpoint/2010/main" val="3990936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bg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bg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rgbClr val="FDD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DE6A666-7EB5-4546-B449-CC4B00B6946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12" name="Picture 11">
            <a:extLst>
              <a:ext uri="{FF2B5EF4-FFF2-40B4-BE49-F238E27FC236}">
                <a16:creationId xmlns:a16="http://schemas.microsoft.com/office/drawing/2014/main" id="{C647B7B9-20D2-5C4C-8E5F-B0843515BD56}"/>
              </a:ext>
            </a:extLst>
          </p:cNvPr>
          <p:cNvPicPr>
            <a:picLocks noChangeAspect="1"/>
          </p:cNvPicPr>
          <p:nvPr userDrawn="1"/>
        </p:nvPicPr>
        <p:blipFill>
          <a:blip r:embed="rId2"/>
          <a:stretch>
            <a:fillRect/>
          </a:stretch>
        </p:blipFill>
        <p:spPr>
          <a:xfrm>
            <a:off x="10500154" y="6175551"/>
            <a:ext cx="1521809" cy="523993"/>
          </a:xfrm>
          <a:prstGeom prst="rect">
            <a:avLst/>
          </a:prstGeom>
        </p:spPr>
      </p:pic>
    </p:spTree>
    <p:extLst>
      <p:ext uri="{BB962C8B-B14F-4D97-AF65-F5344CB8AC3E}">
        <p14:creationId xmlns:p14="http://schemas.microsoft.com/office/powerpoint/2010/main" val="12804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B07C5-BAC5-1547-924B-5C7C6591F380}"/>
              </a:ext>
            </a:extLst>
          </p:cNvPr>
          <p:cNvSpPr>
            <a:spLocks noGrp="1"/>
          </p:cNvSpPr>
          <p:nvPr>
            <p:ph type="title" hasCustomPrompt="1"/>
          </p:nvPr>
        </p:nvSpPr>
        <p:spPr>
          <a:xfrm>
            <a:off x="831850" y="1835239"/>
            <a:ext cx="10515600" cy="1503743"/>
          </a:xfrm>
          <a:prstGeom prst="rect">
            <a:avLst/>
          </a:prstGeom>
        </p:spPr>
        <p:txBody>
          <a:bodyPr anchor="b"/>
          <a:lstStyle>
            <a:lvl1pPr algn="ctr">
              <a:defRPr sz="4800" b="1">
                <a:solidFill>
                  <a:schemeClr val="accent1"/>
                </a:solidFill>
                <a:latin typeface="Calibri" panose="020F0502020204030204" pitchFamily="34" charset="0"/>
                <a:cs typeface="Calibri" panose="020F0502020204030204" pitchFamily="34" charset="0"/>
              </a:defRPr>
            </a:lvl1pPr>
          </a:lstStyle>
          <a:p>
            <a:r>
              <a:rPr lang="en-US" dirty="0"/>
              <a:t>Click to add a section title</a:t>
            </a:r>
          </a:p>
        </p:txBody>
      </p:sp>
      <p:sp>
        <p:nvSpPr>
          <p:cNvPr id="3" name="Text Placeholder 2">
            <a:extLst>
              <a:ext uri="{FF2B5EF4-FFF2-40B4-BE49-F238E27FC236}">
                <a16:creationId xmlns:a16="http://schemas.microsoft.com/office/drawing/2014/main" id="{7EF89F6E-8F8B-BF46-B902-6793548AE60E}"/>
              </a:ext>
            </a:extLst>
          </p:cNvPr>
          <p:cNvSpPr>
            <a:spLocks noGrp="1"/>
          </p:cNvSpPr>
          <p:nvPr>
            <p:ph type="body" idx="1" hasCustomPrompt="1"/>
          </p:nvPr>
        </p:nvSpPr>
        <p:spPr>
          <a:xfrm>
            <a:off x="831850" y="3765216"/>
            <a:ext cx="10515600" cy="768148"/>
          </a:xfrm>
          <a:prstGeom prst="rect">
            <a:avLst/>
          </a:prstGeom>
        </p:spPr>
        <p:txBody>
          <a:bodyPr/>
          <a:lstStyle>
            <a:lvl1pPr marL="0" indent="0" algn="ctr">
              <a:spcBef>
                <a:spcPts val="0"/>
              </a:spcBef>
              <a:buNone/>
              <a:defRPr sz="2400" b="1">
                <a:solidFill>
                  <a:schemeClr val="accent1"/>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 section subtitle</a:t>
            </a:r>
          </a:p>
        </p:txBody>
      </p:sp>
      <p:sp>
        <p:nvSpPr>
          <p:cNvPr id="8" name="Rectangle 7">
            <a:extLst>
              <a:ext uri="{FF2B5EF4-FFF2-40B4-BE49-F238E27FC236}">
                <a16:creationId xmlns:a16="http://schemas.microsoft.com/office/drawing/2014/main" id="{B7923C1E-FEAF-3847-8F41-6D9EAF12B618}"/>
              </a:ext>
            </a:extLst>
          </p:cNvPr>
          <p:cNvSpPr/>
          <p:nvPr userDrawn="1"/>
        </p:nvSpPr>
        <p:spPr>
          <a:xfrm>
            <a:off x="5572115" y="3479693"/>
            <a:ext cx="1035069" cy="644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093245-3BC0-BA49-9E2F-15539E4A12A2}"/>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tx1"/>
                </a:solidFill>
              </a:rPr>
              <a:pPr algn="l"/>
              <a:t>‹#›</a:t>
            </a:fld>
            <a:endParaRPr lang="en-US" sz="1000" b="1" i="0" u="none" dirty="0">
              <a:solidFill>
                <a:schemeClr val="tx1"/>
              </a:solidFill>
            </a:endParaRPr>
          </a:p>
        </p:txBody>
      </p:sp>
      <p:pic>
        <p:nvPicPr>
          <p:cNvPr id="11" name="Picture 10">
            <a:extLst>
              <a:ext uri="{FF2B5EF4-FFF2-40B4-BE49-F238E27FC236}">
                <a16:creationId xmlns:a16="http://schemas.microsoft.com/office/drawing/2014/main" id="{EADA146A-1928-834A-A188-426610F59B01}"/>
              </a:ext>
            </a:extLst>
          </p:cNvPr>
          <p:cNvPicPr>
            <a:picLocks noChangeAspect="1"/>
          </p:cNvPicPr>
          <p:nvPr userDrawn="1"/>
        </p:nvPicPr>
        <p:blipFill>
          <a:blip r:embed="rId2"/>
          <a:stretch>
            <a:fillRect/>
          </a:stretch>
        </p:blipFill>
        <p:spPr>
          <a:xfrm>
            <a:off x="10500154" y="6175551"/>
            <a:ext cx="1521810" cy="523993"/>
          </a:xfrm>
          <a:prstGeom prst="rect">
            <a:avLst/>
          </a:prstGeom>
        </p:spPr>
      </p:pic>
    </p:spTree>
    <p:extLst>
      <p:ext uri="{BB962C8B-B14F-4D97-AF65-F5344CB8AC3E}">
        <p14:creationId xmlns:p14="http://schemas.microsoft.com/office/powerpoint/2010/main" val="253308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re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DD51B-1006-3D43-8BBF-271E9F19F6AC}"/>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20AE120D-228A-6848-89AA-15506DABA975}"/>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4" name="Text Placeholder 3">
            <a:extLst>
              <a:ext uri="{FF2B5EF4-FFF2-40B4-BE49-F238E27FC236}">
                <a16:creationId xmlns:a16="http://schemas.microsoft.com/office/drawing/2014/main" id="{C1073D5C-7DE2-8B43-9E03-9E533500C556}"/>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245323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dark orange">
    <p:bg>
      <p:bgPr>
        <a:solidFill>
          <a:schemeClr val="accent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3DDAFE-9DAA-CF47-AE1F-E357B870A049}"/>
              </a:ext>
            </a:extLst>
          </p:cNvPr>
          <p:cNvSpPr txBox="1"/>
          <p:nvPr userDrawn="1"/>
        </p:nvSpPr>
        <p:spPr>
          <a:xfrm>
            <a:off x="232006" y="6381482"/>
            <a:ext cx="1042815" cy="246221"/>
          </a:xfrm>
          <a:prstGeom prst="rect">
            <a:avLst/>
          </a:prstGeom>
          <a:noFill/>
        </p:spPr>
        <p:txBody>
          <a:bodyPr wrap="square" rtlCol="0">
            <a:spAutoFit/>
          </a:bodyPr>
          <a:lstStyle/>
          <a:p>
            <a:pPr algn="l"/>
            <a:fld id="{B4A347A0-7E29-B04F-83B3-F9F3372CC777}" type="slidenum">
              <a:rPr lang="en-US" sz="1000" b="1" i="0" u="none" smtClean="0">
                <a:solidFill>
                  <a:schemeClr val="bg1"/>
                </a:solidFill>
              </a:rPr>
              <a:pPr algn="l"/>
              <a:t>‹#›</a:t>
            </a:fld>
            <a:endParaRPr lang="en-US" sz="1000" b="1" i="0" u="none" dirty="0">
              <a:solidFill>
                <a:schemeClr val="bg1"/>
              </a:solidFill>
            </a:endParaRPr>
          </a:p>
        </p:txBody>
      </p:sp>
      <p:pic>
        <p:nvPicPr>
          <p:cNvPr id="6" name="Picture 5">
            <a:extLst>
              <a:ext uri="{FF2B5EF4-FFF2-40B4-BE49-F238E27FC236}">
                <a16:creationId xmlns:a16="http://schemas.microsoft.com/office/drawing/2014/main" id="{81D7EADD-79EF-004D-AAFE-B4247A227749}"/>
              </a:ext>
            </a:extLst>
          </p:cNvPr>
          <p:cNvPicPr>
            <a:picLocks noChangeAspect="1"/>
          </p:cNvPicPr>
          <p:nvPr userDrawn="1"/>
        </p:nvPicPr>
        <p:blipFill>
          <a:blip r:embed="rId2"/>
          <a:stretch>
            <a:fillRect/>
          </a:stretch>
        </p:blipFill>
        <p:spPr>
          <a:xfrm>
            <a:off x="10500154" y="6175551"/>
            <a:ext cx="1521809" cy="523993"/>
          </a:xfrm>
          <a:prstGeom prst="rect">
            <a:avLst/>
          </a:prstGeom>
        </p:spPr>
      </p:pic>
      <p:sp>
        <p:nvSpPr>
          <p:cNvPr id="7" name="Text Placeholder 3">
            <a:extLst>
              <a:ext uri="{FF2B5EF4-FFF2-40B4-BE49-F238E27FC236}">
                <a16:creationId xmlns:a16="http://schemas.microsoft.com/office/drawing/2014/main" id="{CB8CEC71-8FF2-3346-AD43-5429CFDD0D73}"/>
              </a:ext>
            </a:extLst>
          </p:cNvPr>
          <p:cNvSpPr>
            <a:spLocks noGrp="1"/>
          </p:cNvSpPr>
          <p:nvPr>
            <p:ph type="body" sz="quarter" idx="10" hasCustomPrompt="1"/>
          </p:nvPr>
        </p:nvSpPr>
        <p:spPr>
          <a:xfrm>
            <a:off x="1682354" y="1870972"/>
            <a:ext cx="8827293" cy="3116056"/>
          </a:xfrm>
          <a:prstGeom prst="rect">
            <a:avLst/>
          </a:prstGeom>
          <a:ln w="12700">
            <a:solidFill>
              <a:schemeClr val="bg1"/>
            </a:solidFill>
          </a:ln>
        </p:spPr>
        <p:txBody>
          <a:bodyPr wrap="square" lIns="720000" tIns="720000" rIns="720000" bIns="720000" anchor="ctr" anchorCtr="0">
            <a:spAutoFit/>
          </a:bodyPr>
          <a:lstStyle>
            <a:lvl1pPr marL="0" indent="0" algn="ctr">
              <a:buNone/>
              <a:defRPr sz="6000" b="1">
                <a:solidFill>
                  <a:schemeClr val="bg1"/>
                </a:solidFill>
              </a:defRPr>
            </a:lvl1pPr>
            <a:lvl2pPr marL="457200" indent="0" algn="ctr">
              <a:buNone/>
              <a:defRPr b="1">
                <a:solidFill>
                  <a:schemeClr val="bg1"/>
                </a:solidFill>
              </a:defRPr>
            </a:lvl2pPr>
            <a:lvl3pPr marL="914400" indent="0" algn="ctr">
              <a:buNone/>
              <a:defRPr b="1">
                <a:solidFill>
                  <a:schemeClr val="bg1"/>
                </a:solidFill>
              </a:defRPr>
            </a:lvl3pPr>
            <a:lvl4pPr marL="1371600" indent="0" algn="ctr">
              <a:buNone/>
              <a:defRPr b="1">
                <a:solidFill>
                  <a:schemeClr val="bg1"/>
                </a:solidFill>
              </a:defRPr>
            </a:lvl4pPr>
            <a:lvl5pPr marL="1828800" indent="0" algn="ctr">
              <a:buNone/>
              <a:defRPr b="1">
                <a:solidFill>
                  <a:schemeClr val="bg1"/>
                </a:solidFill>
              </a:defRPr>
            </a:lvl5pPr>
          </a:lstStyle>
          <a:p>
            <a:pPr lvl="0"/>
            <a:r>
              <a:rPr lang="en-US" dirty="0"/>
              <a:t>Click to add one </a:t>
            </a:r>
            <a:br>
              <a:rPr lang="en-US" dirty="0"/>
            </a:br>
            <a:r>
              <a:rPr lang="en-US" dirty="0"/>
              <a:t>big bold statement.</a:t>
            </a:r>
          </a:p>
        </p:txBody>
      </p:sp>
    </p:spTree>
    <p:extLst>
      <p:ext uri="{BB962C8B-B14F-4D97-AF65-F5344CB8AC3E}">
        <p14:creationId xmlns:p14="http://schemas.microsoft.com/office/powerpoint/2010/main" val="181736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12278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50" r:id="rId5"/>
    <p:sldLayoutId id="2147483651" r:id="rId6"/>
    <p:sldLayoutId id="2147483663" r:id="rId7"/>
    <p:sldLayoutId id="2147483664" r:id="rId8"/>
    <p:sldLayoutId id="2147483665" r:id="rId9"/>
    <p:sldLayoutId id="2147483666" r:id="rId10"/>
    <p:sldLayoutId id="2147483677" r:id="rId11"/>
    <p:sldLayoutId id="2147483678" r:id="rId12"/>
    <p:sldLayoutId id="2147483679" r:id="rId13"/>
    <p:sldLayoutId id="2147483668" r:id="rId14"/>
    <p:sldLayoutId id="2147483676" r:id="rId15"/>
    <p:sldLayoutId id="2147483669" r:id="rId16"/>
    <p:sldLayoutId id="2147483672" r:id="rId17"/>
    <p:sldLayoutId id="2147483671"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docs.python.org/3/library/exceptions.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docs.python.org/3/library/sys.html#sys.exit"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pages.cpsc.ucalgary.ca/~hudsonj/" TargetMode="External"/><Relationship Id="rId2" Type="http://schemas.openxmlformats.org/officeDocument/2006/relationships/hyperlink" Target="mailto:jwhudson@ucalgary.ca"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EF6ED-5AC5-4E43-8069-ECF11021C7C6}"/>
              </a:ext>
            </a:extLst>
          </p:cNvPr>
          <p:cNvSpPr>
            <a:spLocks noGrp="1"/>
          </p:cNvSpPr>
          <p:nvPr>
            <p:ph type="ctrTitle"/>
          </p:nvPr>
        </p:nvSpPr>
        <p:spPr/>
        <p:txBody>
          <a:bodyPr/>
          <a:lstStyle/>
          <a:p>
            <a:r>
              <a:rPr lang="en-US" dirty="0"/>
              <a:t>System</a:t>
            </a:r>
            <a:r>
              <a:rPr lang="en-US"/>
              <a:t>: Exceptions</a:t>
            </a:r>
            <a:endParaRPr lang="en-US" dirty="0"/>
          </a:p>
        </p:txBody>
      </p:sp>
      <p:sp>
        <p:nvSpPr>
          <p:cNvPr id="3" name="Subtitle 2">
            <a:extLst>
              <a:ext uri="{FF2B5EF4-FFF2-40B4-BE49-F238E27FC236}">
                <a16:creationId xmlns:a16="http://schemas.microsoft.com/office/drawing/2014/main" id="{6D00AD6A-0122-5B4D-AA60-80E9977A6872}"/>
              </a:ext>
            </a:extLst>
          </p:cNvPr>
          <p:cNvSpPr>
            <a:spLocks noGrp="1"/>
          </p:cNvSpPr>
          <p:nvPr>
            <p:ph type="subTitle" idx="1"/>
          </p:nvPr>
        </p:nvSpPr>
        <p:spPr/>
        <p:txBody>
          <a:bodyPr/>
          <a:lstStyle/>
          <a:p>
            <a:r>
              <a:rPr lang="en-US" dirty="0"/>
              <a:t>CPSC 217: </a:t>
            </a:r>
            <a:r>
              <a:rPr lang="en-GB" dirty="0"/>
              <a:t>Introduction to Computer Science for Multidisciplinary Studies I</a:t>
            </a:r>
            <a:endParaRPr lang="en-US" dirty="0"/>
          </a:p>
          <a:p>
            <a:r>
              <a:rPr lang="en-US"/>
              <a:t>Fall 2020</a:t>
            </a:r>
            <a:endParaRPr lang="en-US" dirty="0"/>
          </a:p>
        </p:txBody>
      </p:sp>
      <p:sp>
        <p:nvSpPr>
          <p:cNvPr id="4" name="Text Placeholder 3">
            <a:extLst>
              <a:ext uri="{FF2B5EF4-FFF2-40B4-BE49-F238E27FC236}">
                <a16:creationId xmlns:a16="http://schemas.microsoft.com/office/drawing/2014/main" id="{6AC4C0D7-003C-CA48-8405-44EF48FAB85B}"/>
              </a:ext>
            </a:extLst>
          </p:cNvPr>
          <p:cNvSpPr>
            <a:spLocks noGrp="1"/>
          </p:cNvSpPr>
          <p:nvPr>
            <p:ph type="body" sz="quarter" idx="10"/>
          </p:nvPr>
        </p:nvSpPr>
        <p:spPr/>
        <p:txBody>
          <a:bodyPr/>
          <a:lstStyle/>
          <a:p>
            <a:r>
              <a:rPr lang="en-US" dirty="0"/>
              <a:t>Jonathan Hudson, </a:t>
            </a:r>
            <a:r>
              <a:rPr lang="en-US" dirty="0" err="1"/>
              <a:t>Ph.D</a:t>
            </a:r>
            <a:endParaRPr lang="en-US" dirty="0"/>
          </a:p>
          <a:p>
            <a:r>
              <a:rPr lang="en-US" dirty="0"/>
              <a:t>Instructor</a:t>
            </a:r>
          </a:p>
          <a:p>
            <a:r>
              <a:rPr lang="en-US" dirty="0"/>
              <a:t>Department of Computer Science</a:t>
            </a:r>
          </a:p>
          <a:p>
            <a:r>
              <a:rPr lang="en-US" dirty="0"/>
              <a:t>University of Calgary</a:t>
            </a:r>
          </a:p>
        </p:txBody>
      </p:sp>
      <p:sp>
        <p:nvSpPr>
          <p:cNvPr id="5" name="Text Placeholder 4">
            <a:extLst>
              <a:ext uri="{FF2B5EF4-FFF2-40B4-BE49-F238E27FC236}">
                <a16:creationId xmlns:a16="http://schemas.microsoft.com/office/drawing/2014/main" id="{3C60EEBA-A79C-0F4C-9377-12B2BF071122}"/>
              </a:ext>
            </a:extLst>
          </p:cNvPr>
          <p:cNvSpPr>
            <a:spLocks noGrp="1"/>
          </p:cNvSpPr>
          <p:nvPr>
            <p:ph type="body" sz="quarter" idx="11"/>
          </p:nvPr>
        </p:nvSpPr>
        <p:spPr/>
        <p:txBody>
          <a:bodyPr/>
          <a:lstStyle/>
          <a:p>
            <a:fld id="{8EA7D0CC-1469-4F09-AF9A-D2CE4EC50140}" type="datetime2">
              <a:rPr lang="en-CA" smtClean="0"/>
              <a:t>Tuesday, September 8, 2020</a:t>
            </a:fld>
            <a:endParaRPr lang="en-US" dirty="0"/>
          </a:p>
        </p:txBody>
      </p:sp>
    </p:spTree>
    <p:extLst>
      <p:ext uri="{BB962C8B-B14F-4D97-AF65-F5344CB8AC3E}">
        <p14:creationId xmlns:p14="http://schemas.microsoft.com/office/powerpoint/2010/main" val="18147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Exceptions - Exception Handing</a:t>
            </a:r>
            <a:endParaRPr lang="en-CA"/>
          </a:p>
        </p:txBody>
      </p:sp>
      <p:sp>
        <p:nvSpPr>
          <p:cNvPr id="3" name="Content Placeholder 2"/>
          <p:cNvSpPr>
            <a:spLocks noGrp="1"/>
          </p:cNvSpPr>
          <p:nvPr>
            <p:ph idx="1"/>
          </p:nvPr>
        </p:nvSpPr>
        <p:spPr/>
        <p:txBody>
          <a:bodyPr/>
          <a:lstStyle/>
          <a:p>
            <a:r>
              <a:rPr lang="en-US" dirty="0"/>
              <a:t>When to use if statements vs. try/except? </a:t>
            </a:r>
          </a:p>
          <a:p>
            <a:pPr lvl="1"/>
            <a:r>
              <a:rPr lang="en-US" dirty="0"/>
              <a:t>Use if statements to catch any as many potential errors as possible. However, as you have seen, not all situations can be captured (easily or at all) by if statements.</a:t>
            </a:r>
          </a:p>
          <a:p>
            <a:pPr lvl="1"/>
            <a:r>
              <a:rPr lang="en-US" dirty="0"/>
              <a:t>For such situations, use the try/except block. </a:t>
            </a:r>
          </a:p>
        </p:txBody>
      </p:sp>
    </p:spTree>
    <p:extLst>
      <p:ext uri="{BB962C8B-B14F-4D97-AF65-F5344CB8AC3E}">
        <p14:creationId xmlns:p14="http://schemas.microsoft.com/office/powerpoint/2010/main" val="67868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Naming Exceptions</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29890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Catching Specific Exception</a:t>
            </a:r>
          </a:p>
        </p:txBody>
      </p:sp>
      <p:sp>
        <p:nvSpPr>
          <p:cNvPr id="3" name="Content Placeholder 2"/>
          <p:cNvSpPr>
            <a:spLocks noGrp="1"/>
          </p:cNvSpPr>
          <p:nvPr>
            <p:ph idx="1"/>
          </p:nvPr>
        </p:nvSpPr>
        <p:spPr/>
        <p:txBody>
          <a:bodyPr>
            <a:normAutofit/>
          </a:bodyPr>
          <a:lstStyle/>
          <a:p>
            <a:pPr marL="0" indent="0">
              <a:buNone/>
            </a:pPr>
            <a:endParaRPr lang="en-US" b="1" dirty="0">
              <a:solidFill>
                <a:srgbClr val="0070C0"/>
              </a:solidFill>
              <a:latin typeface="Courier New" panose="02070309020205020404" pitchFamily="49" charset="0"/>
              <a:cs typeface="Courier New" panose="02070309020205020404" pitchFamily="49" charset="0"/>
            </a:endParaRPr>
          </a:p>
          <a:p>
            <a:pPr marL="0" indent="0">
              <a:buNone/>
            </a:pPr>
            <a:r>
              <a:rPr lang="en-US" b="1" dirty="0">
                <a:solidFill>
                  <a:srgbClr val="0070C0"/>
                </a:solidFill>
                <a:latin typeface="Courier New" panose="02070309020205020404" pitchFamily="49" charset="0"/>
                <a:cs typeface="Courier New" panose="02070309020205020404" pitchFamily="49" charset="0"/>
              </a:rPr>
              <a:t>try:    </a:t>
            </a:r>
          </a:p>
          <a:p>
            <a:pPr marL="0" indent="0">
              <a:buNone/>
            </a:pPr>
            <a:r>
              <a:rPr lang="en-US" dirty="0">
                <a:latin typeface="Courier New" panose="02070309020205020404" pitchFamily="49" charset="0"/>
                <a:cs typeface="Courier New" panose="02070309020205020404" pitchFamily="49" charset="0"/>
              </a:rPr>
              <a:t>	&lt;code segment that </a:t>
            </a:r>
            <a:r>
              <a:rPr lang="en-US" u="sng" dirty="0">
                <a:latin typeface="Courier New" panose="02070309020205020404" pitchFamily="49" charset="0"/>
                <a:cs typeface="Courier New" panose="02070309020205020404" pitchFamily="49" charset="0"/>
              </a:rPr>
              <a:t>may</a:t>
            </a:r>
            <a:r>
              <a:rPr lang="en-US" dirty="0">
                <a:latin typeface="Courier New" panose="02070309020205020404" pitchFamily="49" charset="0"/>
                <a:cs typeface="Courier New" panose="02070309020205020404" pitchFamily="49" charset="0"/>
              </a:rPr>
              <a:t> cause error&gt; </a:t>
            </a:r>
          </a:p>
          <a:p>
            <a:pPr marL="0" indent="0">
              <a:buNone/>
            </a:pPr>
            <a:r>
              <a:rPr lang="en-US" b="1" dirty="0">
                <a:solidFill>
                  <a:srgbClr val="0070C0"/>
                </a:solidFill>
                <a:latin typeface="Courier New" panose="02070309020205020404" pitchFamily="49" charset="0"/>
                <a:cs typeface="Courier New" panose="02070309020205020404" pitchFamily="49" charset="0"/>
              </a:rPr>
              <a:t>except </a:t>
            </a:r>
            <a:r>
              <a:rPr lang="en-US" dirty="0">
                <a:latin typeface="Courier New" panose="02070309020205020404" pitchFamily="49" charset="0"/>
                <a:cs typeface="Courier New" panose="02070309020205020404" pitchFamily="49" charset="0"/>
              </a:rPr>
              <a:t>&lt;exception type&gt;</a:t>
            </a:r>
            <a:r>
              <a:rPr lang="en-US" b="1" dirty="0">
                <a:solidFill>
                  <a:srgbClr val="0070C0"/>
                </a:solidFill>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&lt;action to take when an exception occurs&gt; </a:t>
            </a:r>
          </a:p>
          <a:p>
            <a:pPr marL="0" indent="0">
              <a:buNone/>
            </a:pPr>
            <a:endParaRPr lang="en-US" dirty="0"/>
          </a:p>
        </p:txBody>
      </p:sp>
      <p:cxnSp>
        <p:nvCxnSpPr>
          <p:cNvPr id="10" name="Straight Arrow Connector 9"/>
          <p:cNvCxnSpPr/>
          <p:nvPr/>
        </p:nvCxnSpPr>
        <p:spPr>
          <a:xfrm>
            <a:off x="1004040" y="3544584"/>
            <a:ext cx="0" cy="10787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609" y="4623371"/>
            <a:ext cx="4929554" cy="707886"/>
          </a:xfrm>
          <a:prstGeom prst="rect">
            <a:avLst/>
          </a:prstGeom>
          <a:noFill/>
        </p:spPr>
        <p:txBody>
          <a:bodyPr wrap="square" rtlCol="0">
            <a:spAutoFit/>
          </a:bodyPr>
          <a:lstStyle/>
          <a:p>
            <a:r>
              <a:rPr lang="en-US" sz="2000" dirty="0"/>
              <a:t>catch any exception that may occur within the try block.</a:t>
            </a:r>
          </a:p>
        </p:txBody>
      </p:sp>
    </p:spTree>
    <p:extLst>
      <p:ext uri="{BB962C8B-B14F-4D97-AF65-F5344CB8AC3E}">
        <p14:creationId xmlns:p14="http://schemas.microsoft.com/office/powerpoint/2010/main" val="69643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Catching Several Specific Exceptions</a:t>
            </a:r>
            <a:endParaRPr lang="en-CA" dirty="0"/>
          </a:p>
        </p:txBody>
      </p:sp>
      <p:sp>
        <p:nvSpPr>
          <p:cNvPr id="3" name="Content Placeholder 2"/>
          <p:cNvSpPr>
            <a:spLocks noGrp="1"/>
          </p:cNvSpPr>
          <p:nvPr>
            <p:ph idx="1"/>
          </p:nvPr>
        </p:nvSpPr>
        <p:spPr/>
        <p:txBody>
          <a:bodyPr/>
          <a:lstStyle/>
          <a:p>
            <a:r>
              <a:rPr lang="en-CA" dirty="0"/>
              <a:t>Every exception raised in Python code is of a specific type. </a:t>
            </a:r>
          </a:p>
          <a:p>
            <a:r>
              <a:rPr lang="en-CA" dirty="0"/>
              <a:t>Example: </a:t>
            </a:r>
          </a:p>
          <a:p>
            <a:pPr lvl="1"/>
            <a:r>
              <a:rPr lang="en-CA" dirty="0"/>
              <a:t>Division by zero is an instance of </a:t>
            </a:r>
            <a:r>
              <a:rPr lang="en-CA" i="1" dirty="0" err="1"/>
              <a:t>ZeroDivisionError</a:t>
            </a:r>
            <a:r>
              <a:rPr lang="en-CA" i="1" dirty="0"/>
              <a:t>: </a:t>
            </a:r>
            <a:r>
              <a:rPr lang="en-CA" b="1" dirty="0">
                <a:solidFill>
                  <a:srgbClr val="0070C0"/>
                </a:solidFill>
                <a:latin typeface="Courier New" panose="02070309020205020404" pitchFamily="49" charset="0"/>
                <a:cs typeface="Courier New" panose="02070309020205020404" pitchFamily="49" charset="0"/>
              </a:rPr>
              <a:t>print</a:t>
            </a:r>
            <a:r>
              <a:rPr lang="en-CA" dirty="0">
                <a:latin typeface="Courier New" panose="02070309020205020404" pitchFamily="49" charset="0"/>
                <a:cs typeface="Courier New" panose="02070309020205020404" pitchFamily="49" charset="0"/>
              </a:rPr>
              <a:t>(10/0)</a:t>
            </a:r>
          </a:p>
          <a:p>
            <a:pPr lvl="1"/>
            <a:r>
              <a:rPr lang="en-CA" dirty="0"/>
              <a:t>Passing correct data type to a function, but with the wrong value is an instance of </a:t>
            </a:r>
            <a:r>
              <a:rPr lang="en-CA" i="1" dirty="0" err="1"/>
              <a:t>ValueError</a:t>
            </a:r>
            <a:r>
              <a:rPr lang="en-CA" i="1" dirty="0"/>
              <a:t>: </a:t>
            </a:r>
            <a:r>
              <a:rPr lang="en-CA" b="1" dirty="0" err="1">
                <a:solidFill>
                  <a:srgbClr val="0070C0"/>
                </a:solidFill>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(“Hello”)</a:t>
            </a:r>
          </a:p>
          <a:p>
            <a:r>
              <a:rPr lang="en-CA" dirty="0"/>
              <a:t>For a list of all built-in exception types see:</a:t>
            </a:r>
          </a:p>
          <a:p>
            <a:pPr marL="0" indent="0">
              <a:buNone/>
            </a:pPr>
            <a:r>
              <a:rPr lang="en-US" dirty="0">
                <a:hlinkClick r:id="rId2"/>
              </a:rPr>
              <a:t>https://docs.python.org/3/library/exceptions.html</a:t>
            </a:r>
            <a:endParaRPr lang="en-CA" dirty="0"/>
          </a:p>
        </p:txBody>
      </p:sp>
    </p:spTree>
    <p:extLst>
      <p:ext uri="{BB962C8B-B14F-4D97-AF65-F5344CB8AC3E}">
        <p14:creationId xmlns:p14="http://schemas.microsoft.com/office/powerpoint/2010/main" val="77454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Try/Except/Except</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6942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Catching Several Specific Exceptions</a:t>
            </a:r>
          </a:p>
        </p:txBody>
      </p:sp>
      <p:sp>
        <p:nvSpPr>
          <p:cNvPr id="3" name="Content Placeholder 2"/>
          <p:cNvSpPr>
            <a:spLocks noGrp="1"/>
          </p:cNvSpPr>
          <p:nvPr>
            <p:ph idx="1"/>
          </p:nvPr>
        </p:nvSpPr>
        <p:spPr/>
        <p:txBody>
          <a:bodyPr>
            <a:normAutofit/>
          </a:bodyPr>
          <a:lstStyle/>
          <a:p>
            <a:pPr marL="0" indent="0">
              <a:buNone/>
            </a:pPr>
            <a:r>
              <a:rPr lang="en-US" b="1" dirty="0">
                <a:solidFill>
                  <a:srgbClr val="0070C0"/>
                </a:solidFill>
                <a:latin typeface="Courier New" panose="02070309020205020404" pitchFamily="49" charset="0"/>
                <a:cs typeface="Courier New" panose="02070309020205020404" pitchFamily="49" charset="0"/>
              </a:rPr>
              <a:t>try:</a:t>
            </a:r>
          </a:p>
          <a:p>
            <a:pPr marL="0" indent="0">
              <a:buNone/>
            </a:pPr>
            <a:r>
              <a:rPr lang="en-US" dirty="0">
                <a:latin typeface="Courier New" panose="02070309020205020404" pitchFamily="49" charset="0"/>
                <a:cs typeface="Courier New" panose="02070309020205020404" pitchFamily="49" charset="0"/>
              </a:rPr>
              <a:t>	&lt;code segment that </a:t>
            </a:r>
            <a:r>
              <a:rPr lang="en-US" u="sng" dirty="0">
                <a:latin typeface="Courier New" panose="02070309020205020404" pitchFamily="49" charset="0"/>
                <a:cs typeface="Courier New" panose="02070309020205020404" pitchFamily="49" charset="0"/>
              </a:rPr>
              <a:t>may</a:t>
            </a:r>
            <a:r>
              <a:rPr lang="en-US" dirty="0">
                <a:latin typeface="Courier New" panose="02070309020205020404" pitchFamily="49" charset="0"/>
                <a:cs typeface="Courier New" panose="02070309020205020404" pitchFamily="49" charset="0"/>
              </a:rPr>
              <a:t> cause error&gt; </a:t>
            </a:r>
          </a:p>
          <a:p>
            <a:pPr marL="0" indent="0">
              <a:buNone/>
            </a:pPr>
            <a:r>
              <a:rPr lang="en-US" b="1" dirty="0">
                <a:solidFill>
                  <a:srgbClr val="0070C0"/>
                </a:solidFill>
                <a:latin typeface="Courier New" panose="02070309020205020404" pitchFamily="49" charset="0"/>
                <a:cs typeface="Courier New" panose="02070309020205020404" pitchFamily="49" charset="0"/>
              </a:rPr>
              <a:t>except</a:t>
            </a:r>
            <a:r>
              <a:rPr lang="en-US" dirty="0">
                <a:latin typeface="Courier New" panose="02070309020205020404" pitchFamily="49" charset="0"/>
                <a:cs typeface="Courier New" panose="02070309020205020404" pitchFamily="49" charset="0"/>
              </a:rPr>
              <a:t> (&lt;type&gt;, &lt;type&gt;, ...) </a:t>
            </a:r>
            <a:r>
              <a:rPr lang="en-US" b="1" dirty="0">
                <a:solidFill>
                  <a:srgbClr val="0070C0"/>
                </a:solidFill>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obj</a:t>
            </a:r>
            <a:r>
              <a:rPr lang="en-US" dirty="0">
                <a:latin typeface="Courier New" panose="02070309020205020404" pitchFamily="49" charset="0"/>
                <a:cs typeface="Courier New" panose="02070309020205020404" pitchFamily="49" charset="0"/>
              </a:rPr>
              <a:t> name&gt;:    </a:t>
            </a:r>
          </a:p>
          <a:p>
            <a:pPr marL="0" indent="0">
              <a:buNone/>
            </a:pPr>
            <a:r>
              <a:rPr lang="en-US" dirty="0">
                <a:latin typeface="Courier New" panose="02070309020205020404" pitchFamily="49" charset="0"/>
                <a:cs typeface="Courier New" panose="02070309020205020404" pitchFamily="49" charset="0"/>
              </a:rPr>
              <a:t>	&lt;action to take when an exception occurs&gt;</a:t>
            </a:r>
          </a:p>
          <a:p>
            <a:pPr marL="0" indent="0">
              <a:buNone/>
            </a:pPr>
            <a:r>
              <a:rPr lang="en-US" b="1" dirty="0">
                <a:solidFill>
                  <a:srgbClr val="0070C0"/>
                </a:solidFill>
                <a:latin typeface="Courier New" panose="02070309020205020404" pitchFamily="49" charset="0"/>
                <a:cs typeface="Courier New" panose="02070309020205020404" pitchFamily="49" charset="0"/>
              </a:rPr>
              <a:t>except</a:t>
            </a:r>
            <a:r>
              <a:rPr lang="en-US" dirty="0">
                <a:latin typeface="Courier New" panose="02070309020205020404" pitchFamily="49" charset="0"/>
                <a:cs typeface="Courier New" panose="02070309020205020404" pitchFamily="49" charset="0"/>
              </a:rPr>
              <a:t> (&lt;type&gt;, &lt;type&gt;, ...) </a:t>
            </a:r>
            <a:r>
              <a:rPr lang="en-US" b="1" dirty="0">
                <a:solidFill>
                  <a:srgbClr val="0070C0"/>
                </a:solidFill>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&lt;</a:t>
            </a:r>
            <a:r>
              <a:rPr lang="en-US" dirty="0" err="1">
                <a:latin typeface="Courier New" panose="02070309020205020404" pitchFamily="49" charset="0"/>
                <a:cs typeface="Courier New" panose="02070309020205020404" pitchFamily="49" charset="0"/>
              </a:rPr>
              <a:t>obj</a:t>
            </a:r>
            <a:r>
              <a:rPr lang="en-US" dirty="0">
                <a:latin typeface="Courier New" panose="02070309020205020404" pitchFamily="49" charset="0"/>
                <a:cs typeface="Courier New" panose="02070309020205020404" pitchFamily="49" charset="0"/>
              </a:rPr>
              <a:t> name&gt;: </a:t>
            </a:r>
          </a:p>
          <a:p>
            <a:pPr marL="0" indent="0">
              <a:buNone/>
            </a:pPr>
            <a:r>
              <a:rPr lang="en-US" dirty="0">
                <a:latin typeface="Courier New" panose="02070309020205020404" pitchFamily="49" charset="0"/>
                <a:cs typeface="Courier New" panose="02070309020205020404" pitchFamily="49" charset="0"/>
              </a:rPr>
              <a:t>	&lt;action to take when an exception occurs&gt;</a:t>
            </a:r>
          </a:p>
          <a:p>
            <a:r>
              <a:rPr lang="en-US" dirty="0"/>
              <a:t>It is a good coding practice to have one </a:t>
            </a:r>
            <a:r>
              <a:rPr lang="en-US" b="1" dirty="0">
                <a:solidFill>
                  <a:srgbClr val="0070C0"/>
                </a:solidFill>
                <a:latin typeface="Courier New" panose="02070309020205020404" pitchFamily="49" charset="0"/>
                <a:cs typeface="Courier New" panose="02070309020205020404" pitchFamily="49" charset="0"/>
              </a:rPr>
              <a:t>except</a:t>
            </a:r>
            <a:r>
              <a:rPr lang="en-US" dirty="0"/>
              <a:t> for each exception type.</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4158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Catching Several Specific Exceptions</a:t>
            </a:r>
          </a:p>
        </p:txBody>
      </p:sp>
      <p:sp>
        <p:nvSpPr>
          <p:cNvPr id="3" name="Content Placeholder 2"/>
          <p:cNvSpPr>
            <a:spLocks noGrp="1"/>
          </p:cNvSpPr>
          <p:nvPr>
            <p:ph idx="1"/>
          </p:nvPr>
        </p:nvSpPr>
        <p:spPr/>
        <p:txBody>
          <a:bodyPr>
            <a:normAutofit/>
          </a:bodyPr>
          <a:lstStyle/>
          <a:p>
            <a:r>
              <a:rPr lang="en-US" dirty="0"/>
              <a:t>Example:</a:t>
            </a:r>
          </a:p>
          <a:p>
            <a:pPr marL="0" indent="0">
              <a:buNone/>
            </a:pPr>
            <a:endParaRPr lang="en-US" dirty="0"/>
          </a:p>
        </p:txBody>
      </p:sp>
      <p:sp>
        <p:nvSpPr>
          <p:cNvPr id="5" name="Rectangle 4"/>
          <p:cNvSpPr/>
          <p:nvPr/>
        </p:nvSpPr>
        <p:spPr>
          <a:xfrm>
            <a:off x="657664" y="2130705"/>
            <a:ext cx="11219262" cy="3785652"/>
          </a:xfrm>
          <a:prstGeom prst="rect">
            <a:avLst/>
          </a:prstGeom>
        </p:spPr>
        <p:txBody>
          <a:bodyPr wrap="square">
            <a:spAutoFit/>
          </a:bodyPr>
          <a:lstStyle/>
          <a:p>
            <a:r>
              <a:rPr lang="en-CA" sz="2400" b="1" dirty="0">
                <a:solidFill>
                  <a:srgbClr val="0070C0"/>
                </a:solidFill>
                <a:latin typeface="Courier New" panose="02070309020205020404" pitchFamily="49" charset="0"/>
                <a:cs typeface="Courier New" panose="02070309020205020404" pitchFamily="49" charset="0"/>
              </a:rPr>
              <a:t>try</a:t>
            </a:r>
            <a:r>
              <a:rPr lang="en-CA" sz="2400" dirty="0">
                <a:latin typeface="Courier New" panose="02070309020205020404" pitchFamily="49" charset="0"/>
                <a:cs typeface="Courier New" panose="02070309020205020404" pitchFamily="49" charset="0"/>
              </a:rPr>
              <a:t>:</a:t>
            </a:r>
          </a:p>
          <a:p>
            <a:r>
              <a:rPr lang="en-CA" sz="2400" dirty="0">
                <a:latin typeface="Courier New" panose="02070309020205020404" pitchFamily="49" charset="0"/>
                <a:cs typeface="Courier New" panose="02070309020205020404" pitchFamily="49" charset="0"/>
              </a:rPr>
              <a:t>    </a:t>
            </a:r>
            <a:r>
              <a:rPr lang="en-CA" sz="2400" dirty="0" err="1">
                <a:latin typeface="Courier New" panose="02070309020205020404" pitchFamily="49" charset="0"/>
                <a:cs typeface="Courier New" panose="02070309020205020404" pitchFamily="49" charset="0"/>
              </a:rPr>
              <a:t>userInput</a:t>
            </a:r>
            <a:r>
              <a:rPr lang="en-CA" sz="2400" dirty="0">
                <a:latin typeface="Courier New" panose="02070309020205020404" pitchFamily="49" charset="0"/>
                <a:cs typeface="Courier New" panose="02070309020205020404" pitchFamily="49" charset="0"/>
              </a:rPr>
              <a:t> = </a:t>
            </a:r>
            <a:r>
              <a:rPr lang="en-CA" sz="2400" b="1" dirty="0">
                <a:solidFill>
                  <a:srgbClr val="0070C0"/>
                </a:solidFill>
                <a:latin typeface="Courier New" panose="02070309020205020404" pitchFamily="49" charset="0"/>
                <a:cs typeface="Courier New" panose="02070309020205020404" pitchFamily="49" charset="0"/>
              </a:rPr>
              <a:t>input</a:t>
            </a:r>
            <a:r>
              <a:rPr lang="en-CA" sz="2400" dirty="0">
                <a:latin typeface="Courier New" panose="02070309020205020404" pitchFamily="49" charset="0"/>
                <a:cs typeface="Courier New" panose="02070309020205020404" pitchFamily="49" charset="0"/>
              </a:rPr>
              <a:t>("&gt;Enter an </a:t>
            </a:r>
            <a:r>
              <a:rPr lang="en-CA" sz="2400" dirty="0" err="1">
                <a:latin typeface="Courier New" panose="02070309020205020404" pitchFamily="49" charset="0"/>
                <a:cs typeface="Courier New" panose="02070309020205020404" pitchFamily="49" charset="0"/>
              </a:rPr>
              <a:t>int</a:t>
            </a:r>
            <a:r>
              <a:rPr lang="en-CA" sz="2400" dirty="0">
                <a:latin typeface="Courier New" panose="02070309020205020404" pitchFamily="49" charset="0"/>
                <a:cs typeface="Courier New" panose="02070309020205020404" pitchFamily="49" charset="0"/>
              </a:rPr>
              <a:t> &gt;0: ")</a:t>
            </a:r>
          </a:p>
          <a:p>
            <a:r>
              <a:rPr lang="en-CA" sz="2400" dirty="0">
                <a:latin typeface="Courier New" panose="02070309020205020404" pitchFamily="49" charset="0"/>
                <a:cs typeface="Courier New" panose="02070309020205020404" pitchFamily="49" charset="0"/>
              </a:rPr>
              <a:t>    value = </a:t>
            </a:r>
            <a:r>
              <a:rPr lang="en-CA" sz="2400" b="1" dirty="0">
                <a:solidFill>
                  <a:srgbClr val="0070C0"/>
                </a:solidFill>
                <a:latin typeface="Courier New" panose="02070309020205020404" pitchFamily="49" charset="0"/>
                <a:cs typeface="Courier New" panose="02070309020205020404" pitchFamily="49" charset="0"/>
              </a:rPr>
              <a:t>int</a:t>
            </a:r>
            <a:r>
              <a:rPr lang="en-CA" sz="2400" dirty="0">
                <a:latin typeface="Courier New" panose="02070309020205020404" pitchFamily="49" charset="0"/>
                <a:cs typeface="Courier New" panose="02070309020205020404" pitchFamily="49" charset="0"/>
              </a:rPr>
              <a:t>(</a:t>
            </a:r>
            <a:r>
              <a:rPr lang="en-CA" sz="2400" dirty="0" err="1">
                <a:latin typeface="Courier New" panose="02070309020205020404" pitchFamily="49" charset="0"/>
                <a:cs typeface="Courier New" panose="02070309020205020404" pitchFamily="49" charset="0"/>
              </a:rPr>
              <a:t>userInput</a:t>
            </a:r>
            <a:r>
              <a:rPr lang="en-CA" sz="2400" dirty="0">
                <a:latin typeface="Courier New" panose="02070309020205020404" pitchFamily="49" charset="0"/>
                <a:cs typeface="Courier New" panose="02070309020205020404" pitchFamily="49" charset="0"/>
              </a:rPr>
              <a:t>)	#&lt;-potential </a:t>
            </a:r>
            <a:r>
              <a:rPr lang="en-CA" sz="2400" dirty="0" err="1">
                <a:latin typeface="Courier New" panose="02070309020205020404" pitchFamily="49" charset="0"/>
                <a:cs typeface="Courier New" panose="02070309020205020404" pitchFamily="49" charset="0"/>
              </a:rPr>
              <a:t>ValueError</a:t>
            </a:r>
            <a:endParaRPr lang="en-CA" sz="2400" dirty="0">
              <a:latin typeface="Courier New" panose="02070309020205020404" pitchFamily="49" charset="0"/>
              <a:cs typeface="Courier New" panose="02070309020205020404" pitchFamily="49" charset="0"/>
            </a:endParaRPr>
          </a:p>
          <a:p>
            <a:r>
              <a:rPr lang="en-CA" sz="2400" dirty="0">
                <a:latin typeface="Courier New" panose="02070309020205020404" pitchFamily="49" charset="0"/>
                <a:cs typeface="Courier New" panose="02070309020205020404" pitchFamily="49" charset="0"/>
              </a:rPr>
              <a:t>    </a:t>
            </a:r>
            <a:r>
              <a:rPr lang="en-CA" sz="2400" b="1" dirty="0">
                <a:solidFill>
                  <a:srgbClr val="0070C0"/>
                </a:solidFill>
                <a:latin typeface="Courier New" panose="02070309020205020404" pitchFamily="49" charset="0"/>
                <a:cs typeface="Courier New" panose="02070309020205020404" pitchFamily="49" charset="0"/>
              </a:rPr>
              <a:t>print</a:t>
            </a:r>
            <a:r>
              <a:rPr lang="en-CA" sz="2400" dirty="0">
                <a:latin typeface="Courier New" panose="02070309020205020404" pitchFamily="49" charset="0"/>
                <a:cs typeface="Courier New" panose="02070309020205020404" pitchFamily="49" charset="0"/>
              </a:rPr>
              <a:t>(1/value)			#&lt;-potential </a:t>
            </a:r>
            <a:r>
              <a:rPr lang="en-CA" sz="2400" dirty="0" err="1">
                <a:latin typeface="Courier New" panose="02070309020205020404" pitchFamily="49" charset="0"/>
                <a:cs typeface="Courier New" panose="02070309020205020404" pitchFamily="49" charset="0"/>
              </a:rPr>
              <a:t>ZeroDivisionError</a:t>
            </a:r>
            <a:endParaRPr lang="en-CA" sz="2400" dirty="0">
              <a:latin typeface="Courier New" panose="02070309020205020404" pitchFamily="49" charset="0"/>
              <a:cs typeface="Courier New" panose="02070309020205020404" pitchFamily="49" charset="0"/>
            </a:endParaRPr>
          </a:p>
          <a:p>
            <a:r>
              <a:rPr lang="en-CA" sz="2400" b="1" dirty="0">
                <a:solidFill>
                  <a:srgbClr val="0070C0"/>
                </a:solidFill>
                <a:latin typeface="Courier New" panose="02070309020205020404" pitchFamily="49" charset="0"/>
                <a:cs typeface="Courier New" panose="02070309020205020404" pitchFamily="49" charset="0"/>
              </a:rPr>
              <a:t>except</a:t>
            </a:r>
            <a:r>
              <a:rPr lang="en-CA" sz="2400" dirty="0">
                <a:latin typeface="Courier New" panose="02070309020205020404" pitchFamily="49" charset="0"/>
                <a:cs typeface="Courier New" panose="02070309020205020404" pitchFamily="49" charset="0"/>
              </a:rPr>
              <a:t> </a:t>
            </a:r>
            <a:r>
              <a:rPr lang="en-CA" sz="2400" dirty="0" err="1">
                <a:latin typeface="Courier New" panose="02070309020205020404" pitchFamily="49" charset="0"/>
                <a:cs typeface="Courier New" panose="02070309020205020404" pitchFamily="49" charset="0"/>
              </a:rPr>
              <a:t>ValueError</a:t>
            </a:r>
            <a:r>
              <a:rPr lang="en-CA" sz="2400" dirty="0">
                <a:latin typeface="Courier New" panose="02070309020205020404" pitchFamily="49" charset="0"/>
                <a:cs typeface="Courier New" panose="02070309020205020404" pitchFamily="49" charset="0"/>
              </a:rPr>
              <a:t> </a:t>
            </a:r>
            <a:r>
              <a:rPr lang="en-CA" sz="2400" b="1" dirty="0">
                <a:solidFill>
                  <a:srgbClr val="0070C0"/>
                </a:solidFill>
                <a:latin typeface="Courier New" panose="02070309020205020404" pitchFamily="49" charset="0"/>
                <a:cs typeface="Courier New" panose="02070309020205020404" pitchFamily="49" charset="0"/>
              </a:rPr>
              <a:t>as</a:t>
            </a:r>
            <a:r>
              <a:rPr lang="en-CA" sz="2400" dirty="0">
                <a:latin typeface="Courier New" panose="02070309020205020404" pitchFamily="49" charset="0"/>
                <a:cs typeface="Courier New" panose="02070309020205020404" pitchFamily="49" charset="0"/>
              </a:rPr>
              <a:t> </a:t>
            </a:r>
            <a:r>
              <a:rPr lang="en-CA" sz="2400" dirty="0" err="1">
                <a:latin typeface="Courier New" panose="02070309020205020404" pitchFamily="49" charset="0"/>
                <a:cs typeface="Courier New" panose="02070309020205020404" pitchFamily="49" charset="0"/>
              </a:rPr>
              <a:t>value_error</a:t>
            </a:r>
            <a:r>
              <a:rPr lang="en-CA" sz="2400" dirty="0">
                <a:latin typeface="Courier New" panose="02070309020205020404" pitchFamily="49" charset="0"/>
                <a:cs typeface="Courier New" panose="02070309020205020404" pitchFamily="49" charset="0"/>
              </a:rPr>
              <a:t>:</a:t>
            </a:r>
          </a:p>
          <a:p>
            <a:r>
              <a:rPr lang="en-CA" sz="2400" dirty="0">
                <a:latin typeface="Courier New" panose="02070309020205020404" pitchFamily="49" charset="0"/>
                <a:cs typeface="Courier New" panose="02070309020205020404" pitchFamily="49" charset="0"/>
              </a:rPr>
              <a:t>    </a:t>
            </a:r>
            <a:r>
              <a:rPr lang="en-CA" sz="2400" b="1" dirty="0">
                <a:solidFill>
                  <a:srgbClr val="0070C0"/>
                </a:solidFill>
                <a:latin typeface="Courier New" panose="02070309020205020404" pitchFamily="49" charset="0"/>
                <a:cs typeface="Courier New" panose="02070309020205020404" pitchFamily="49" charset="0"/>
              </a:rPr>
              <a:t>print</a:t>
            </a:r>
            <a:r>
              <a:rPr lang="en-CA" sz="2400" dirty="0">
                <a:latin typeface="Courier New" panose="02070309020205020404" pitchFamily="49" charset="0"/>
                <a:cs typeface="Courier New" panose="02070309020205020404" pitchFamily="49" charset="0"/>
              </a:rPr>
              <a:t>("</a:t>
            </a:r>
            <a:r>
              <a:rPr lang="en-CA" sz="2400" dirty="0" err="1">
                <a:latin typeface="Courier New" panose="02070309020205020404" pitchFamily="49" charset="0"/>
                <a:cs typeface="Courier New" panose="02070309020205020404" pitchFamily="49" charset="0"/>
              </a:rPr>
              <a:t>ValueError</a:t>
            </a:r>
            <a:r>
              <a:rPr lang="en-CA" sz="2400" dirty="0">
                <a:latin typeface="Courier New" panose="02070309020205020404" pitchFamily="49" charset="0"/>
                <a:cs typeface="Courier New" panose="02070309020205020404" pitchFamily="49" charset="0"/>
              </a:rPr>
              <a:t>: %s is not an int.“ % </a:t>
            </a:r>
            <a:r>
              <a:rPr lang="en-CA" sz="2400" dirty="0" err="1">
                <a:latin typeface="Courier New" panose="02070309020205020404" pitchFamily="49" charset="0"/>
                <a:cs typeface="Courier New" panose="02070309020205020404" pitchFamily="49" charset="0"/>
              </a:rPr>
              <a:t>userInput</a:t>
            </a:r>
            <a:r>
              <a:rPr lang="en-CA" sz="2400" dirty="0">
                <a:latin typeface="Courier New" panose="02070309020205020404" pitchFamily="49" charset="0"/>
                <a:cs typeface="Courier New" panose="02070309020205020404" pitchFamily="49" charset="0"/>
              </a:rPr>
              <a:t>)</a:t>
            </a:r>
          </a:p>
          <a:p>
            <a:r>
              <a:rPr lang="en-CA" sz="2400" b="1" dirty="0">
                <a:solidFill>
                  <a:srgbClr val="0070C0"/>
                </a:solidFill>
                <a:latin typeface="Courier New" panose="02070309020205020404" pitchFamily="49" charset="0"/>
                <a:cs typeface="Courier New" panose="02070309020205020404" pitchFamily="49" charset="0"/>
              </a:rPr>
              <a:t>except</a:t>
            </a:r>
            <a:r>
              <a:rPr lang="en-CA" sz="2400" dirty="0">
                <a:latin typeface="Courier New" panose="02070309020205020404" pitchFamily="49" charset="0"/>
                <a:cs typeface="Courier New" panose="02070309020205020404" pitchFamily="49" charset="0"/>
              </a:rPr>
              <a:t> </a:t>
            </a:r>
            <a:r>
              <a:rPr lang="en-CA" sz="2400" dirty="0" err="1">
                <a:latin typeface="Courier New" panose="02070309020205020404" pitchFamily="49" charset="0"/>
                <a:cs typeface="Courier New" panose="02070309020205020404" pitchFamily="49" charset="0"/>
              </a:rPr>
              <a:t>ZeroDivisionError</a:t>
            </a:r>
            <a:r>
              <a:rPr lang="en-CA" sz="2400" dirty="0">
                <a:latin typeface="Courier New" panose="02070309020205020404" pitchFamily="49" charset="0"/>
                <a:cs typeface="Courier New" panose="02070309020205020404" pitchFamily="49" charset="0"/>
              </a:rPr>
              <a:t> </a:t>
            </a:r>
            <a:r>
              <a:rPr lang="en-CA" sz="2400" b="1" dirty="0">
                <a:solidFill>
                  <a:srgbClr val="0070C0"/>
                </a:solidFill>
                <a:latin typeface="Courier New" panose="02070309020205020404" pitchFamily="49" charset="0"/>
                <a:cs typeface="Courier New" panose="02070309020205020404" pitchFamily="49" charset="0"/>
              </a:rPr>
              <a:t>as</a:t>
            </a:r>
            <a:r>
              <a:rPr lang="en-CA" sz="2400" dirty="0">
                <a:latin typeface="Courier New" panose="02070309020205020404" pitchFamily="49" charset="0"/>
                <a:cs typeface="Courier New" panose="02070309020205020404" pitchFamily="49" charset="0"/>
              </a:rPr>
              <a:t> </a:t>
            </a:r>
            <a:r>
              <a:rPr lang="en-CA" sz="2400" dirty="0" err="1">
                <a:latin typeface="Courier New" panose="02070309020205020404" pitchFamily="49" charset="0"/>
                <a:cs typeface="Courier New" panose="02070309020205020404" pitchFamily="49" charset="0"/>
              </a:rPr>
              <a:t>div_by_zero_except</a:t>
            </a:r>
            <a:r>
              <a:rPr lang="en-CA" sz="2400" dirty="0">
                <a:latin typeface="Courier New" panose="02070309020205020404" pitchFamily="49" charset="0"/>
                <a:cs typeface="Courier New" panose="02070309020205020404" pitchFamily="49" charset="0"/>
              </a:rPr>
              <a:t>:</a:t>
            </a:r>
          </a:p>
          <a:p>
            <a:r>
              <a:rPr lang="en-CA" sz="2400" dirty="0">
                <a:latin typeface="Courier New" panose="02070309020205020404" pitchFamily="49" charset="0"/>
                <a:cs typeface="Courier New" panose="02070309020205020404" pitchFamily="49" charset="0"/>
              </a:rPr>
              <a:t>    </a:t>
            </a:r>
            <a:r>
              <a:rPr lang="en-CA" sz="2400" b="1" dirty="0">
                <a:solidFill>
                  <a:srgbClr val="0070C0"/>
                </a:solidFill>
                <a:latin typeface="Courier New" panose="02070309020205020404" pitchFamily="49" charset="0"/>
                <a:cs typeface="Courier New" panose="02070309020205020404" pitchFamily="49" charset="0"/>
              </a:rPr>
              <a:t>print</a:t>
            </a:r>
            <a:r>
              <a:rPr lang="en-CA" sz="2400" dirty="0">
                <a:latin typeface="Courier New" panose="02070309020205020404" pitchFamily="49" charset="0"/>
                <a:cs typeface="Courier New" panose="02070309020205020404" pitchFamily="49" charset="0"/>
              </a:rPr>
              <a:t>("</a:t>
            </a:r>
            <a:r>
              <a:rPr lang="en-CA" sz="2400" dirty="0" err="1">
                <a:latin typeface="Courier New" panose="02070309020205020404" pitchFamily="49" charset="0"/>
                <a:cs typeface="Courier New" panose="02070309020205020404" pitchFamily="49" charset="0"/>
              </a:rPr>
              <a:t>ZeroDivisionError</a:t>
            </a:r>
            <a:r>
              <a:rPr lang="en-CA" sz="2400" dirty="0">
                <a:latin typeface="Courier New" panose="02070309020205020404" pitchFamily="49" charset="0"/>
                <a:cs typeface="Courier New" panose="02070309020205020404" pitchFamily="49" charset="0"/>
              </a:rPr>
              <a:t> - Cannot divide by Zero")   </a:t>
            </a:r>
          </a:p>
          <a:p>
            <a:r>
              <a:rPr lang="en-CA" sz="2400" b="1" dirty="0">
                <a:solidFill>
                  <a:srgbClr val="0070C0"/>
                </a:solidFill>
                <a:latin typeface="Courier New" panose="02070309020205020404" pitchFamily="49" charset="0"/>
                <a:cs typeface="Courier New" panose="02070309020205020404" pitchFamily="49" charset="0"/>
              </a:rPr>
              <a:t>except</a:t>
            </a:r>
            <a:r>
              <a:rPr lang="en-CA" sz="2400" dirty="0">
                <a:latin typeface="Courier New" panose="02070309020205020404" pitchFamily="49" charset="0"/>
                <a:cs typeface="Courier New" panose="02070309020205020404" pitchFamily="49" charset="0"/>
              </a:rPr>
              <a:t>:</a:t>
            </a:r>
          </a:p>
          <a:p>
            <a:r>
              <a:rPr lang="en-CA" sz="2400" dirty="0">
                <a:latin typeface="Courier New" panose="02070309020205020404" pitchFamily="49" charset="0"/>
                <a:cs typeface="Courier New" panose="02070309020205020404" pitchFamily="49" charset="0"/>
              </a:rPr>
              <a:t>    </a:t>
            </a:r>
            <a:r>
              <a:rPr lang="en-CA" sz="2400" b="1" dirty="0">
                <a:solidFill>
                  <a:srgbClr val="0070C0"/>
                </a:solidFill>
                <a:latin typeface="Courier New" panose="02070309020205020404" pitchFamily="49" charset="0"/>
                <a:cs typeface="Courier New" panose="02070309020205020404" pitchFamily="49" charset="0"/>
              </a:rPr>
              <a:t>print</a:t>
            </a:r>
            <a:r>
              <a:rPr lang="en-CA" sz="2400" dirty="0">
                <a:latin typeface="Courier New" panose="02070309020205020404" pitchFamily="49" charset="0"/>
                <a:cs typeface="Courier New" panose="02070309020205020404" pitchFamily="49" charset="0"/>
              </a:rPr>
              <a:t>("Something else went wrong!")</a:t>
            </a:r>
          </a:p>
        </p:txBody>
      </p:sp>
    </p:spTree>
    <p:extLst>
      <p:ext uri="{BB962C8B-B14F-4D97-AF65-F5344CB8AC3E}">
        <p14:creationId xmlns:p14="http://schemas.microsoft.com/office/powerpoint/2010/main" val="139407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Try/Except/Else</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92718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3" name="Content Placeholder 2"/>
          <p:cNvSpPr>
            <a:spLocks noGrp="1"/>
          </p:cNvSpPr>
          <p:nvPr>
            <p:ph idx="1"/>
          </p:nvPr>
        </p:nvSpPr>
        <p:spPr/>
        <p:txBody>
          <a:bodyPr>
            <a:normAutofit/>
          </a:bodyPr>
          <a:lstStyle/>
          <a:p>
            <a:r>
              <a:rPr lang="en-US" i="1" dirty="0"/>
              <a:t>else </a:t>
            </a:r>
            <a:r>
              <a:rPr lang="en-US" dirty="0"/>
              <a:t>is an optional clause that may appear after all the </a:t>
            </a:r>
            <a:r>
              <a:rPr lang="en-US" i="1" dirty="0"/>
              <a:t>except </a:t>
            </a:r>
            <a:r>
              <a:rPr lang="en-US" dirty="0"/>
              <a:t>clauses. </a:t>
            </a:r>
          </a:p>
          <a:p>
            <a:pPr lvl="1"/>
            <a:r>
              <a:rPr lang="en-US" dirty="0"/>
              <a:t>Code within the </a:t>
            </a:r>
            <a:r>
              <a:rPr lang="en-US" i="1" dirty="0"/>
              <a:t>else</a:t>
            </a:r>
            <a:r>
              <a:rPr lang="en-US" dirty="0"/>
              <a:t> clause is executed only if the code under the </a:t>
            </a:r>
            <a:r>
              <a:rPr lang="en-US" i="1" dirty="0"/>
              <a:t>try </a:t>
            </a:r>
            <a:r>
              <a:rPr lang="en-US" dirty="0"/>
              <a:t>clause did not raise an exception.</a:t>
            </a:r>
          </a:p>
          <a:p>
            <a:pPr lvl="1"/>
            <a:r>
              <a:rPr lang="en-US" dirty="0"/>
              <a:t>It is useful in situations where you don’t want some code to be protected by the </a:t>
            </a:r>
            <a:r>
              <a:rPr lang="en-US" i="1" dirty="0"/>
              <a:t>try </a:t>
            </a:r>
            <a:r>
              <a:rPr lang="en-US" dirty="0"/>
              <a:t>clause and you want the code to execute only when the code protected by </a:t>
            </a:r>
            <a:r>
              <a:rPr lang="en-US" i="1" dirty="0"/>
              <a:t>try</a:t>
            </a:r>
            <a:r>
              <a:rPr lang="en-US" dirty="0"/>
              <a:t> did not raise an exception.</a:t>
            </a:r>
          </a:p>
          <a:p>
            <a:endParaRPr lang="en-US" dirty="0"/>
          </a:p>
        </p:txBody>
      </p:sp>
      <p:sp>
        <p:nvSpPr>
          <p:cNvPr id="5" name="Rectangle 4"/>
          <p:cNvSpPr/>
          <p:nvPr/>
        </p:nvSpPr>
        <p:spPr>
          <a:xfrm>
            <a:off x="849331" y="4423083"/>
            <a:ext cx="7154238" cy="2308324"/>
          </a:xfrm>
          <a:prstGeom prst="rect">
            <a:avLst/>
          </a:prstGeom>
          <a:ln>
            <a:solidFill>
              <a:schemeClr val="tx1"/>
            </a:solidFill>
          </a:ln>
        </p:spPr>
        <p:txBody>
          <a:bodyPr wrap="square">
            <a:spAutoFit/>
          </a:bodyPr>
          <a:lstStyle/>
          <a:p>
            <a:r>
              <a:rPr lang="en-CA" b="1" dirty="0">
                <a:solidFill>
                  <a:srgbClr val="0070C0"/>
                </a:solidFill>
                <a:latin typeface="Courier New" panose="02070309020205020404" pitchFamily="49" charset="0"/>
                <a:cs typeface="Courier New" panose="02070309020205020404" pitchFamily="49" charset="0"/>
              </a:rPr>
              <a:t>try</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userInput</a:t>
            </a:r>
            <a:r>
              <a:rPr lang="en-CA" dirty="0">
                <a:latin typeface="Courier New" panose="02070309020205020404" pitchFamily="49" charset="0"/>
                <a:cs typeface="Courier New" panose="02070309020205020404" pitchFamily="49" charset="0"/>
              </a:rPr>
              <a:t> = input("&gt;Enter an </a:t>
            </a:r>
            <a:r>
              <a:rPr lang="en-CA" dirty="0" err="1">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 &gt;0: ")</a:t>
            </a:r>
          </a:p>
          <a:p>
            <a:r>
              <a:rPr lang="en-CA" dirty="0">
                <a:latin typeface="Courier New" panose="02070309020205020404" pitchFamily="49" charset="0"/>
                <a:cs typeface="Courier New" panose="02070309020205020404" pitchFamily="49" charset="0"/>
              </a:rPr>
              <a:t>    value = </a:t>
            </a:r>
            <a:r>
              <a:rPr lang="en-CA" b="1" dirty="0" err="1">
                <a:solidFill>
                  <a:srgbClr val="0070C0"/>
                </a:solidFill>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a:t>
            </a:r>
            <a:r>
              <a:rPr lang="en-CA" dirty="0" err="1">
                <a:latin typeface="Courier New" panose="02070309020205020404" pitchFamily="49" charset="0"/>
                <a:cs typeface="Courier New" panose="02070309020205020404" pitchFamily="49" charset="0"/>
              </a:rPr>
              <a:t>userInput</a:t>
            </a:r>
            <a:r>
              <a:rPr lang="en-CA" dirty="0">
                <a:latin typeface="Courier New" panose="02070309020205020404" pitchFamily="49" charset="0"/>
                <a:cs typeface="Courier New" panose="02070309020205020404" pitchFamily="49" charset="0"/>
              </a:rPr>
              <a:t>)#&lt;- potential </a:t>
            </a:r>
            <a:r>
              <a:rPr lang="en-CA" dirty="0" err="1">
                <a:latin typeface="Courier New" panose="02070309020205020404" pitchFamily="49" charset="0"/>
                <a:cs typeface="Courier New" panose="02070309020205020404" pitchFamily="49" charset="0"/>
              </a:rPr>
              <a:t>ValueError</a:t>
            </a:r>
            <a:endParaRPr lang="en-CA" dirty="0">
              <a:latin typeface="Courier New" panose="02070309020205020404" pitchFamily="49" charset="0"/>
              <a:cs typeface="Courier New" panose="02070309020205020404" pitchFamily="49" charset="0"/>
            </a:endParaRP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print</a:t>
            </a:r>
            <a:r>
              <a:rPr lang="en-CA" dirty="0">
                <a:latin typeface="Courier New" panose="02070309020205020404" pitchFamily="49" charset="0"/>
                <a:cs typeface="Courier New" panose="02070309020205020404" pitchFamily="49" charset="0"/>
              </a:rPr>
              <a:t>("End of Try clause.")</a:t>
            </a:r>
          </a:p>
          <a:p>
            <a:r>
              <a:rPr lang="en-CA" b="1" dirty="0">
                <a:solidFill>
                  <a:srgbClr val="0070C0"/>
                </a:solidFill>
                <a:latin typeface="Courier New" panose="02070309020205020404" pitchFamily="49" charset="0"/>
                <a:cs typeface="Courier New" panose="02070309020205020404" pitchFamily="49" charset="0"/>
              </a:rPr>
              <a:t>except</a:t>
            </a: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ValueError</a:t>
            </a:r>
            <a:r>
              <a:rPr lang="en-CA" dirty="0">
                <a:latin typeface="Courier New" panose="02070309020205020404" pitchFamily="49" charset="0"/>
                <a:cs typeface="Courier New" panose="02070309020205020404" pitchFamily="49" charset="0"/>
              </a:rPr>
              <a:t> as </a:t>
            </a:r>
            <a:r>
              <a:rPr lang="en-CA" dirty="0" err="1">
                <a:latin typeface="Courier New" panose="02070309020205020404" pitchFamily="49" charset="0"/>
                <a:cs typeface="Courier New" panose="02070309020205020404" pitchFamily="49" charset="0"/>
              </a:rPr>
              <a:t>value_error</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print</a:t>
            </a:r>
            <a:r>
              <a:rPr lang="en-CA" dirty="0">
                <a:latin typeface="Courier New" panose="02070309020205020404" pitchFamily="49" charset="0"/>
                <a:cs typeface="Courier New" panose="02070309020205020404" pitchFamily="49" charset="0"/>
              </a:rPr>
              <a:t>(</a:t>
            </a:r>
            <a:r>
              <a:rPr lang="en-CA" dirty="0" err="1">
                <a:latin typeface="Courier New" panose="02070309020205020404" pitchFamily="49" charset="0"/>
                <a:cs typeface="Courier New" panose="02070309020205020404" pitchFamily="49" charset="0"/>
              </a:rPr>
              <a:t>value_error</a:t>
            </a:r>
            <a:r>
              <a:rPr lang="en-CA" dirty="0">
                <a:latin typeface="Courier New" panose="02070309020205020404" pitchFamily="49" charset="0"/>
                <a:cs typeface="Courier New" panose="02070309020205020404" pitchFamily="49" charset="0"/>
              </a:rPr>
              <a:t>)</a:t>
            </a:r>
          </a:p>
          <a:p>
            <a:r>
              <a:rPr lang="en-CA" b="1" dirty="0">
                <a:solidFill>
                  <a:srgbClr val="0070C0"/>
                </a:solidFill>
                <a:latin typeface="Courier New" panose="02070309020205020404" pitchFamily="49" charset="0"/>
                <a:cs typeface="Courier New" panose="02070309020205020404" pitchFamily="49" charset="0"/>
              </a:rPr>
              <a:t>else</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print</a:t>
            </a:r>
            <a:r>
              <a:rPr lang="en-CA" dirty="0">
                <a:latin typeface="Courier New" panose="02070309020205020404" pitchFamily="49" charset="0"/>
                <a:cs typeface="Courier New" panose="02070309020205020404" pitchFamily="49" charset="0"/>
              </a:rPr>
              <a:t>("In else clause: No exception occurred")</a:t>
            </a:r>
          </a:p>
        </p:txBody>
      </p:sp>
      <p:sp>
        <p:nvSpPr>
          <p:cNvPr id="6" name="Rectangle 5"/>
          <p:cNvSpPr/>
          <p:nvPr/>
        </p:nvSpPr>
        <p:spPr>
          <a:xfrm>
            <a:off x="8854612" y="4884748"/>
            <a:ext cx="2922259" cy="923330"/>
          </a:xfrm>
          <a:prstGeom prst="rect">
            <a:avLst/>
          </a:prstGeom>
          <a:solidFill>
            <a:schemeClr val="tx1"/>
          </a:solidFill>
          <a:ln>
            <a:solidFill>
              <a:schemeClr val="tx1"/>
            </a:solidFill>
          </a:ln>
        </p:spPr>
        <p:txBody>
          <a:bodyPr wrap="square">
            <a:spAutoFit/>
          </a:bodyPr>
          <a:lstStyle/>
          <a:p>
            <a:r>
              <a:rPr lang="en-CA" dirty="0">
                <a:solidFill>
                  <a:schemeClr val="bg1"/>
                </a:solidFill>
                <a:latin typeface="Courier New" panose="02070309020205020404" pitchFamily="49" charset="0"/>
                <a:cs typeface="Courier New" panose="02070309020205020404" pitchFamily="49" charset="0"/>
              </a:rPr>
              <a:t>&gt;Enter an </a:t>
            </a:r>
            <a:r>
              <a:rPr lang="en-CA" dirty="0" err="1">
                <a:solidFill>
                  <a:schemeClr val="bg1"/>
                </a:solidFill>
                <a:latin typeface="Courier New" panose="02070309020205020404" pitchFamily="49" charset="0"/>
                <a:cs typeface="Courier New" panose="02070309020205020404" pitchFamily="49" charset="0"/>
              </a:rPr>
              <a:t>int</a:t>
            </a:r>
            <a:r>
              <a:rPr lang="en-CA" dirty="0">
                <a:solidFill>
                  <a:schemeClr val="bg1"/>
                </a:solidFill>
                <a:latin typeface="Courier New" panose="02070309020205020404" pitchFamily="49" charset="0"/>
                <a:cs typeface="Courier New" panose="02070309020205020404" pitchFamily="49" charset="0"/>
              </a:rPr>
              <a:t> &gt;0: 10</a:t>
            </a:r>
          </a:p>
          <a:p>
            <a:r>
              <a:rPr lang="en-CA" dirty="0">
                <a:solidFill>
                  <a:schemeClr val="bg1"/>
                </a:solidFill>
                <a:latin typeface="Courier New" panose="02070309020205020404" pitchFamily="49" charset="0"/>
                <a:cs typeface="Courier New" panose="02070309020205020404" pitchFamily="49" charset="0"/>
              </a:rPr>
              <a:t>End of Try clause.</a:t>
            </a:r>
          </a:p>
          <a:p>
            <a:r>
              <a:rPr lang="en-CA" dirty="0">
                <a:solidFill>
                  <a:schemeClr val="bg1"/>
                </a:solidFill>
                <a:latin typeface="Courier New" panose="02070309020205020404" pitchFamily="49" charset="0"/>
                <a:cs typeface="Courier New" panose="02070309020205020404" pitchFamily="49" charset="0"/>
              </a:rPr>
              <a:t>In else clause:…</a:t>
            </a:r>
          </a:p>
        </p:txBody>
      </p:sp>
      <p:sp>
        <p:nvSpPr>
          <p:cNvPr id="7" name="Right Arrow 6"/>
          <p:cNvSpPr/>
          <p:nvPr/>
        </p:nvSpPr>
        <p:spPr>
          <a:xfrm>
            <a:off x="8155969" y="5099833"/>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5906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Try/Except/Finally</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341569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Revisiting Errors</a:t>
            </a:r>
          </a:p>
        </p:txBody>
      </p:sp>
      <p:sp>
        <p:nvSpPr>
          <p:cNvPr id="3" name="Content Placeholder 2"/>
          <p:cNvSpPr>
            <a:spLocks noGrp="1"/>
          </p:cNvSpPr>
          <p:nvPr>
            <p:ph idx="1"/>
          </p:nvPr>
        </p:nvSpPr>
        <p:spPr/>
        <p:txBody>
          <a:bodyPr>
            <a:normAutofit/>
          </a:bodyPr>
          <a:lstStyle/>
          <a:p>
            <a:r>
              <a:rPr lang="en-US" dirty="0"/>
              <a:t>Previously, you learned about the three main types of errors:</a:t>
            </a:r>
          </a:p>
          <a:p>
            <a:pPr marL="914400" lvl="1" indent="-457200">
              <a:buFont typeface="+mj-lt"/>
              <a:buAutoNum type="arabicPeriod"/>
            </a:pPr>
            <a:r>
              <a:rPr lang="en-US" dirty="0"/>
              <a:t>Syntax Errors: refers to errors in the structure of a program and the rules about that structure. </a:t>
            </a:r>
          </a:p>
          <a:p>
            <a:pPr marL="914400" lvl="1" indent="-457200">
              <a:buFont typeface="+mj-lt"/>
              <a:buAutoNum type="arabicPeriod"/>
            </a:pPr>
            <a:r>
              <a:rPr lang="en-US" dirty="0"/>
              <a:t>Semantic/Logic Errors: refers to errors in the logic of a program</a:t>
            </a:r>
          </a:p>
          <a:p>
            <a:pPr marL="914400" lvl="1" indent="-457200">
              <a:buFont typeface="+mj-lt"/>
              <a:buAutoNum type="arabicPeriod"/>
            </a:pPr>
            <a:r>
              <a:rPr lang="en-US" dirty="0"/>
              <a:t>Runtime Errors: refers to errors that occur during program execution</a:t>
            </a:r>
          </a:p>
          <a:p>
            <a:pPr marL="914400" lvl="1" indent="-457200">
              <a:buFont typeface="+mj-lt"/>
              <a:buAutoNum type="arabicPeriod"/>
            </a:pPr>
            <a:endParaRPr lang="en-US" dirty="0"/>
          </a:p>
          <a:p>
            <a:r>
              <a:rPr lang="en-US" dirty="0"/>
              <a:t>Runtime Errors are also referred to as </a:t>
            </a:r>
            <a:r>
              <a:rPr lang="en-US" b="1" i="1" dirty="0"/>
              <a:t>Exceptions</a:t>
            </a:r>
          </a:p>
        </p:txBody>
      </p:sp>
    </p:spTree>
    <p:extLst>
      <p:ext uri="{BB962C8B-B14F-4D97-AF65-F5344CB8AC3E}">
        <p14:creationId xmlns:p14="http://schemas.microsoft.com/office/powerpoint/2010/main" val="3790155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3" name="Content Placeholder 2"/>
          <p:cNvSpPr>
            <a:spLocks noGrp="1"/>
          </p:cNvSpPr>
          <p:nvPr>
            <p:ph idx="1"/>
          </p:nvPr>
        </p:nvSpPr>
        <p:spPr/>
        <p:txBody>
          <a:bodyPr>
            <a:normAutofit/>
          </a:bodyPr>
          <a:lstStyle/>
          <a:p>
            <a:r>
              <a:rPr lang="en-US" i="1" dirty="0"/>
              <a:t>finally </a:t>
            </a:r>
            <a:r>
              <a:rPr lang="en-US" dirty="0"/>
              <a:t>is also an optional clause that may appear after all the </a:t>
            </a:r>
            <a:r>
              <a:rPr lang="en-US" i="1" dirty="0"/>
              <a:t>except </a:t>
            </a:r>
            <a:r>
              <a:rPr lang="en-US" dirty="0"/>
              <a:t>clauses and the </a:t>
            </a:r>
            <a:r>
              <a:rPr lang="en-US" i="1" dirty="0"/>
              <a:t>else</a:t>
            </a:r>
            <a:r>
              <a:rPr lang="en-US" dirty="0"/>
              <a:t> clause (if it was present). </a:t>
            </a:r>
          </a:p>
          <a:p>
            <a:pPr lvl="1"/>
            <a:r>
              <a:rPr lang="en-US" dirty="0"/>
              <a:t>Code within the </a:t>
            </a:r>
            <a:r>
              <a:rPr lang="en-US" i="1" dirty="0"/>
              <a:t>finally</a:t>
            </a:r>
            <a:r>
              <a:rPr lang="en-US" dirty="0"/>
              <a:t> clause always executes even if an exception is raised.</a:t>
            </a:r>
          </a:p>
          <a:p>
            <a:pPr lvl="1"/>
            <a:r>
              <a:rPr lang="en-US" dirty="0"/>
              <a:t>Code within the </a:t>
            </a:r>
            <a:r>
              <a:rPr lang="en-US" i="1" dirty="0"/>
              <a:t>try </a:t>
            </a:r>
            <a:r>
              <a:rPr lang="en-US" dirty="0"/>
              <a:t>clause stops executing at the line where an exception arise. So, it is important to place any code that must execute in </a:t>
            </a:r>
            <a:r>
              <a:rPr lang="en-US" i="1" dirty="0"/>
              <a:t>finally.</a:t>
            </a:r>
          </a:p>
          <a:p>
            <a:pPr lvl="1"/>
            <a:r>
              <a:rPr lang="en-US" dirty="0"/>
              <a:t>Also, if an exception is risen and the except clause ends with a return, the finally clause will execute before the return statement.</a:t>
            </a:r>
          </a:p>
          <a:p>
            <a:pPr lvl="2"/>
            <a:r>
              <a:rPr lang="en-US" dirty="0"/>
              <a:t>A consequence of this is that: if </a:t>
            </a:r>
            <a:r>
              <a:rPr lang="en-US" i="1" dirty="0"/>
              <a:t>finally</a:t>
            </a:r>
            <a:r>
              <a:rPr lang="en-US" dirty="0"/>
              <a:t> ends with a </a:t>
            </a:r>
            <a:r>
              <a:rPr lang="en-US" i="1" dirty="0"/>
              <a:t>return</a:t>
            </a:r>
            <a:r>
              <a:rPr lang="en-US" dirty="0"/>
              <a:t>, then the </a:t>
            </a:r>
            <a:r>
              <a:rPr lang="en-US" i="1" dirty="0"/>
              <a:t>return </a:t>
            </a:r>
            <a:r>
              <a:rPr lang="en-US" dirty="0"/>
              <a:t>in the </a:t>
            </a:r>
            <a:r>
              <a:rPr lang="en-US" i="1" dirty="0"/>
              <a:t>except </a:t>
            </a:r>
            <a:r>
              <a:rPr lang="en-US" dirty="0"/>
              <a:t>clause will be ignored.</a:t>
            </a:r>
          </a:p>
          <a:p>
            <a:endParaRPr lang="en-US" dirty="0"/>
          </a:p>
        </p:txBody>
      </p:sp>
    </p:spTree>
    <p:extLst>
      <p:ext uri="{BB962C8B-B14F-4D97-AF65-F5344CB8AC3E}">
        <p14:creationId xmlns:p14="http://schemas.microsoft.com/office/powerpoint/2010/main" val="169478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5" name="Rectangle 4"/>
          <p:cNvSpPr/>
          <p:nvPr/>
        </p:nvSpPr>
        <p:spPr>
          <a:xfrm>
            <a:off x="562628" y="1508786"/>
            <a:ext cx="7708070" cy="3693319"/>
          </a:xfrm>
          <a:prstGeom prst="rect">
            <a:avLst/>
          </a:prstGeom>
          <a:ln>
            <a:solidFill>
              <a:schemeClr val="tx1"/>
            </a:solidFill>
          </a:ln>
        </p:spPr>
        <p:txBody>
          <a:bodyPr wrap="square">
            <a:spAutoFit/>
          </a:bodyPr>
          <a:lstStyle/>
          <a:p>
            <a:r>
              <a:rPr lang="en-CA" b="1" dirty="0" err="1">
                <a:solidFill>
                  <a:srgbClr val="0070C0"/>
                </a:solidFill>
                <a:latin typeface="Courier New" panose="02070309020205020404" pitchFamily="49" charset="0"/>
                <a:cs typeface="Courier New" panose="02070309020205020404" pitchFamily="49" charset="0"/>
              </a:rPr>
              <a:t>def</a:t>
            </a:r>
            <a:r>
              <a:rPr lang="en-CA" dirty="0">
                <a:latin typeface="Courier New" panose="02070309020205020404" pitchFamily="49" charset="0"/>
                <a:cs typeface="Courier New" panose="02070309020205020404" pitchFamily="49" charset="0"/>
              </a:rPr>
              <a:t> foo():</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try</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userInput</a:t>
            </a:r>
            <a:r>
              <a:rPr lang="en-CA" dirty="0">
                <a:latin typeface="Courier New" panose="02070309020205020404" pitchFamily="49" charset="0"/>
                <a:cs typeface="Courier New" panose="02070309020205020404" pitchFamily="49" charset="0"/>
              </a:rPr>
              <a:t> = </a:t>
            </a:r>
            <a:r>
              <a:rPr lang="en-CA" b="1" dirty="0">
                <a:solidFill>
                  <a:srgbClr val="0070C0"/>
                </a:solidFill>
                <a:latin typeface="Courier New" panose="02070309020205020404" pitchFamily="49" charset="0"/>
                <a:cs typeface="Courier New" panose="02070309020205020404" pitchFamily="49" charset="0"/>
              </a:rPr>
              <a:t>input</a:t>
            </a:r>
            <a:r>
              <a:rPr lang="en-CA" dirty="0">
                <a:latin typeface="Courier New" panose="02070309020205020404" pitchFamily="49" charset="0"/>
                <a:cs typeface="Courier New" panose="02070309020205020404" pitchFamily="49" charset="0"/>
              </a:rPr>
              <a:t>("&gt;Enter an </a:t>
            </a:r>
            <a:r>
              <a:rPr lang="en-CA" dirty="0" err="1">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 &gt;0: ")</a:t>
            </a:r>
          </a:p>
          <a:p>
            <a:r>
              <a:rPr lang="en-CA" dirty="0">
                <a:latin typeface="Courier New" panose="02070309020205020404" pitchFamily="49" charset="0"/>
                <a:cs typeface="Courier New" panose="02070309020205020404" pitchFamily="49" charset="0"/>
              </a:rPr>
              <a:t>        value = </a:t>
            </a:r>
            <a:r>
              <a:rPr lang="en-CA" b="1" dirty="0" err="1">
                <a:solidFill>
                  <a:srgbClr val="0070C0"/>
                </a:solidFill>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a:t>
            </a:r>
            <a:r>
              <a:rPr lang="en-CA" dirty="0" err="1">
                <a:latin typeface="Courier New" panose="02070309020205020404" pitchFamily="49" charset="0"/>
                <a:cs typeface="Courier New" panose="02070309020205020404" pitchFamily="49" charset="0"/>
              </a:rPr>
              <a:t>userInput</a:t>
            </a:r>
            <a:r>
              <a:rPr lang="en-CA" dirty="0">
                <a:latin typeface="Courier New" panose="02070309020205020404" pitchFamily="49" charset="0"/>
                <a:cs typeface="Courier New" panose="02070309020205020404" pitchFamily="49" charset="0"/>
              </a:rPr>
              <a:t>)#&lt;- potential </a:t>
            </a:r>
            <a:r>
              <a:rPr lang="en-CA" dirty="0" err="1">
                <a:latin typeface="Courier New" panose="02070309020205020404" pitchFamily="49" charset="0"/>
                <a:cs typeface="Courier New" panose="02070309020205020404" pitchFamily="49" charset="0"/>
              </a:rPr>
              <a:t>ValueError</a:t>
            </a:r>
            <a:endParaRPr lang="en-CA" dirty="0">
              <a:latin typeface="Courier New" panose="02070309020205020404" pitchFamily="49" charset="0"/>
              <a:cs typeface="Courier New" panose="02070309020205020404" pitchFamily="49" charset="0"/>
            </a:endParaRP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return</a:t>
            </a:r>
            <a:r>
              <a:rPr lang="en-CA" dirty="0">
                <a:latin typeface="Courier New" panose="02070309020205020404" pitchFamily="49" charset="0"/>
                <a:cs typeface="Courier New" panose="02070309020205020404" pitchFamily="49" charset="0"/>
              </a:rPr>
              <a:t> value</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except</a:t>
            </a: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ValueError</a:t>
            </a:r>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as</a:t>
            </a: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value_error</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print(</a:t>
            </a:r>
            <a:r>
              <a:rPr lang="en-CA" dirty="0" err="1">
                <a:latin typeface="Courier New" panose="02070309020205020404" pitchFamily="49" charset="0"/>
                <a:cs typeface="Courier New" panose="02070309020205020404" pitchFamily="49" charset="0"/>
              </a:rPr>
              <a:t>value_error</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return</a:t>
            </a:r>
            <a:r>
              <a:rPr lang="en-CA" dirty="0">
                <a:latin typeface="Courier New" panose="02070309020205020404" pitchFamily="49" charset="0"/>
                <a:cs typeface="Courier New" panose="02070309020205020404" pitchFamily="49" charset="0"/>
              </a:rPr>
              <a:t> None</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finally</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print</a:t>
            </a:r>
            <a:r>
              <a:rPr lang="en-CA" dirty="0">
                <a:latin typeface="Courier New" panose="02070309020205020404" pitchFamily="49" charset="0"/>
                <a:cs typeface="Courier New" panose="02070309020205020404" pitchFamily="49" charset="0"/>
              </a:rPr>
              <a:t>("In finally clause.")</a:t>
            </a:r>
          </a:p>
          <a:p>
            <a:r>
              <a:rPr lang="en-CA" dirty="0">
                <a:latin typeface="Courier New" panose="02070309020205020404" pitchFamily="49" charset="0"/>
                <a:cs typeface="Courier New" panose="02070309020205020404" pitchFamily="49" charset="0"/>
              </a:rPr>
              <a:t>        #return -1</a:t>
            </a:r>
          </a:p>
          <a:p>
            <a:endParaRPr lang="en-CA" dirty="0">
              <a:latin typeface="Courier New" panose="02070309020205020404" pitchFamily="49" charset="0"/>
              <a:cs typeface="Courier New" panose="02070309020205020404" pitchFamily="49" charset="0"/>
            </a:endParaRPr>
          </a:p>
          <a:p>
            <a:r>
              <a:rPr lang="en-CA" dirty="0">
                <a:latin typeface="Courier New" panose="02070309020205020404" pitchFamily="49" charset="0"/>
                <a:cs typeface="Courier New" panose="02070309020205020404" pitchFamily="49" charset="0"/>
              </a:rPr>
              <a:t>print('foo() returned: %s’ % foo())</a:t>
            </a:r>
          </a:p>
        </p:txBody>
      </p:sp>
      <p:sp>
        <p:nvSpPr>
          <p:cNvPr id="6" name="Rectangle 5"/>
          <p:cNvSpPr/>
          <p:nvPr/>
        </p:nvSpPr>
        <p:spPr>
          <a:xfrm>
            <a:off x="9018999" y="1638316"/>
            <a:ext cx="2922259" cy="923330"/>
          </a:xfrm>
          <a:prstGeom prst="rect">
            <a:avLst/>
          </a:prstGeom>
          <a:solidFill>
            <a:schemeClr val="tx1"/>
          </a:solidFill>
          <a:ln>
            <a:solidFill>
              <a:schemeClr val="tx1"/>
            </a:solidFill>
          </a:ln>
        </p:spPr>
        <p:txBody>
          <a:bodyPr wrap="square">
            <a:spAutoFit/>
          </a:bodyPr>
          <a:lstStyle/>
          <a:p>
            <a:r>
              <a:rPr lang="en-CA" dirty="0">
                <a:solidFill>
                  <a:schemeClr val="bg1"/>
                </a:solidFill>
                <a:latin typeface="Courier New" panose="02070309020205020404" pitchFamily="49" charset="0"/>
                <a:cs typeface="Courier New" panose="02070309020205020404" pitchFamily="49" charset="0"/>
              </a:rPr>
              <a:t>&gt;Enter an </a:t>
            </a:r>
            <a:r>
              <a:rPr lang="en-CA" dirty="0" err="1">
                <a:solidFill>
                  <a:schemeClr val="bg1"/>
                </a:solidFill>
                <a:latin typeface="Courier New" panose="02070309020205020404" pitchFamily="49" charset="0"/>
                <a:cs typeface="Courier New" panose="02070309020205020404" pitchFamily="49" charset="0"/>
              </a:rPr>
              <a:t>int</a:t>
            </a:r>
            <a:r>
              <a:rPr lang="en-CA" dirty="0">
                <a:solidFill>
                  <a:schemeClr val="bg1"/>
                </a:solidFill>
                <a:latin typeface="Courier New" panose="02070309020205020404" pitchFamily="49" charset="0"/>
                <a:cs typeface="Courier New" panose="02070309020205020404" pitchFamily="49" charset="0"/>
              </a:rPr>
              <a:t> &gt;0: 1</a:t>
            </a:r>
          </a:p>
          <a:p>
            <a:r>
              <a:rPr lang="en-US" dirty="0">
                <a:solidFill>
                  <a:schemeClr val="bg1"/>
                </a:solidFill>
                <a:latin typeface="Courier New" panose="02070309020205020404" pitchFamily="49" charset="0"/>
                <a:cs typeface="Courier New" panose="02070309020205020404" pitchFamily="49" charset="0"/>
              </a:rPr>
              <a:t>In finally clause.</a:t>
            </a:r>
          </a:p>
          <a:p>
            <a:r>
              <a:rPr lang="en-US" dirty="0">
                <a:solidFill>
                  <a:schemeClr val="bg1"/>
                </a:solidFill>
                <a:latin typeface="Courier New" panose="02070309020205020404" pitchFamily="49" charset="0"/>
                <a:cs typeface="Courier New" panose="02070309020205020404" pitchFamily="49" charset="0"/>
              </a:rPr>
              <a:t>foo() returned: 1</a:t>
            </a:r>
            <a:endParaRPr lang="en-CA" dirty="0">
              <a:solidFill>
                <a:schemeClr val="bg1"/>
              </a:solidFill>
              <a:latin typeface="Courier New" panose="02070309020205020404" pitchFamily="49" charset="0"/>
              <a:cs typeface="Courier New" panose="02070309020205020404" pitchFamily="49" charset="0"/>
            </a:endParaRPr>
          </a:p>
        </p:txBody>
      </p:sp>
      <p:sp>
        <p:nvSpPr>
          <p:cNvPr id="7" name="Right Arrow 6"/>
          <p:cNvSpPr/>
          <p:nvPr/>
        </p:nvSpPr>
        <p:spPr>
          <a:xfrm>
            <a:off x="8386282" y="1822578"/>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9018999" y="2845320"/>
            <a:ext cx="2922259" cy="1200329"/>
          </a:xfrm>
          <a:prstGeom prst="rect">
            <a:avLst/>
          </a:prstGeom>
          <a:solidFill>
            <a:schemeClr val="tx1"/>
          </a:solidFill>
          <a:ln>
            <a:solidFill>
              <a:schemeClr val="tx1"/>
            </a:solidFill>
          </a:ln>
        </p:spPr>
        <p:txBody>
          <a:bodyPr wrap="square">
            <a:spAutoFit/>
          </a:bodyPr>
          <a:lstStyle/>
          <a:p>
            <a:r>
              <a:rPr lang="en-CA" dirty="0">
                <a:solidFill>
                  <a:schemeClr val="bg1"/>
                </a:solidFill>
                <a:latin typeface="Courier New" panose="02070309020205020404" pitchFamily="49" charset="0"/>
                <a:cs typeface="Courier New" panose="02070309020205020404" pitchFamily="49" charset="0"/>
              </a:rPr>
              <a:t>&gt;Enter an </a:t>
            </a:r>
            <a:r>
              <a:rPr lang="en-CA" dirty="0" err="1">
                <a:solidFill>
                  <a:schemeClr val="bg1"/>
                </a:solidFill>
                <a:latin typeface="Courier New" panose="02070309020205020404" pitchFamily="49" charset="0"/>
                <a:cs typeface="Courier New" panose="02070309020205020404" pitchFamily="49" charset="0"/>
              </a:rPr>
              <a:t>int</a:t>
            </a:r>
            <a:r>
              <a:rPr lang="en-CA" dirty="0">
                <a:solidFill>
                  <a:schemeClr val="bg1"/>
                </a:solidFill>
                <a:latin typeface="Courier New" panose="02070309020205020404" pitchFamily="49" charset="0"/>
                <a:cs typeface="Courier New" panose="02070309020205020404" pitchFamily="49" charset="0"/>
              </a:rPr>
              <a:t> &gt;0: a</a:t>
            </a:r>
          </a:p>
          <a:p>
            <a:r>
              <a:rPr lang="en-US" dirty="0">
                <a:solidFill>
                  <a:schemeClr val="bg1"/>
                </a:solidFill>
                <a:latin typeface="Courier New" panose="02070309020205020404" pitchFamily="49" charset="0"/>
                <a:cs typeface="Courier New" panose="02070309020205020404" pitchFamily="49" charset="0"/>
              </a:rPr>
              <a:t>invalid literal…</a:t>
            </a:r>
          </a:p>
          <a:p>
            <a:r>
              <a:rPr lang="en-US" dirty="0">
                <a:solidFill>
                  <a:schemeClr val="bg1"/>
                </a:solidFill>
                <a:latin typeface="Courier New" panose="02070309020205020404" pitchFamily="49" charset="0"/>
                <a:cs typeface="Courier New" panose="02070309020205020404" pitchFamily="49" charset="0"/>
              </a:rPr>
              <a:t>In finally clause.</a:t>
            </a:r>
          </a:p>
          <a:p>
            <a:r>
              <a:rPr lang="en-US" dirty="0">
                <a:solidFill>
                  <a:schemeClr val="bg1"/>
                </a:solidFill>
                <a:latin typeface="Courier New" panose="02070309020205020404" pitchFamily="49" charset="0"/>
                <a:cs typeface="Courier New" panose="02070309020205020404" pitchFamily="49" charset="0"/>
              </a:rPr>
              <a:t>foo() returned: None</a:t>
            </a:r>
            <a:endParaRPr lang="en-CA" dirty="0">
              <a:solidFill>
                <a:schemeClr val="bg1"/>
              </a:solidFill>
              <a:latin typeface="Courier New" panose="02070309020205020404" pitchFamily="49" charset="0"/>
              <a:cs typeface="Courier New" panose="02070309020205020404" pitchFamily="49" charset="0"/>
            </a:endParaRPr>
          </a:p>
        </p:txBody>
      </p:sp>
      <p:sp>
        <p:nvSpPr>
          <p:cNvPr id="9" name="Right Arrow 8"/>
          <p:cNvSpPr/>
          <p:nvPr/>
        </p:nvSpPr>
        <p:spPr>
          <a:xfrm>
            <a:off x="8386282" y="3029582"/>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4258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a:t>
            </a:r>
            <a:r>
              <a:rPr lang="en-US" i="1" dirty="0"/>
              <a:t>else</a:t>
            </a:r>
            <a:r>
              <a:rPr lang="en-US" dirty="0"/>
              <a:t> and </a:t>
            </a:r>
            <a:r>
              <a:rPr lang="en-US" i="1" dirty="0"/>
              <a:t>finally</a:t>
            </a:r>
            <a:r>
              <a:rPr lang="en-US" dirty="0"/>
              <a:t> Causes</a:t>
            </a:r>
          </a:p>
        </p:txBody>
      </p:sp>
      <p:sp>
        <p:nvSpPr>
          <p:cNvPr id="5" name="Rectangle 4"/>
          <p:cNvSpPr/>
          <p:nvPr/>
        </p:nvSpPr>
        <p:spPr>
          <a:xfrm>
            <a:off x="562628" y="1508786"/>
            <a:ext cx="7708070" cy="3693319"/>
          </a:xfrm>
          <a:prstGeom prst="rect">
            <a:avLst/>
          </a:prstGeom>
          <a:ln>
            <a:solidFill>
              <a:schemeClr val="tx1"/>
            </a:solidFill>
          </a:ln>
        </p:spPr>
        <p:txBody>
          <a:bodyPr wrap="square">
            <a:spAutoFit/>
          </a:bodyPr>
          <a:lstStyle/>
          <a:p>
            <a:r>
              <a:rPr lang="en-CA" b="1" dirty="0" err="1">
                <a:solidFill>
                  <a:srgbClr val="0070C0"/>
                </a:solidFill>
                <a:latin typeface="Courier New" panose="02070309020205020404" pitchFamily="49" charset="0"/>
                <a:cs typeface="Courier New" panose="02070309020205020404" pitchFamily="49" charset="0"/>
              </a:rPr>
              <a:t>def</a:t>
            </a:r>
            <a:r>
              <a:rPr lang="en-CA" dirty="0">
                <a:latin typeface="Courier New" panose="02070309020205020404" pitchFamily="49" charset="0"/>
                <a:cs typeface="Courier New" panose="02070309020205020404" pitchFamily="49" charset="0"/>
              </a:rPr>
              <a:t> foo():</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try</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userInput</a:t>
            </a:r>
            <a:r>
              <a:rPr lang="en-CA" dirty="0">
                <a:latin typeface="Courier New" panose="02070309020205020404" pitchFamily="49" charset="0"/>
                <a:cs typeface="Courier New" panose="02070309020205020404" pitchFamily="49" charset="0"/>
              </a:rPr>
              <a:t> = </a:t>
            </a:r>
            <a:r>
              <a:rPr lang="en-CA" b="1" dirty="0">
                <a:solidFill>
                  <a:srgbClr val="0070C0"/>
                </a:solidFill>
                <a:latin typeface="Courier New" panose="02070309020205020404" pitchFamily="49" charset="0"/>
                <a:cs typeface="Courier New" panose="02070309020205020404" pitchFamily="49" charset="0"/>
              </a:rPr>
              <a:t>input</a:t>
            </a:r>
            <a:r>
              <a:rPr lang="en-CA" dirty="0">
                <a:latin typeface="Courier New" panose="02070309020205020404" pitchFamily="49" charset="0"/>
                <a:cs typeface="Courier New" panose="02070309020205020404" pitchFamily="49" charset="0"/>
              </a:rPr>
              <a:t>("&gt;Enter an </a:t>
            </a:r>
            <a:r>
              <a:rPr lang="en-CA" dirty="0" err="1">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 &gt;0: ")</a:t>
            </a:r>
          </a:p>
          <a:p>
            <a:r>
              <a:rPr lang="en-CA" dirty="0">
                <a:latin typeface="Courier New" panose="02070309020205020404" pitchFamily="49" charset="0"/>
                <a:cs typeface="Courier New" panose="02070309020205020404" pitchFamily="49" charset="0"/>
              </a:rPr>
              <a:t>        value = </a:t>
            </a:r>
            <a:r>
              <a:rPr lang="en-CA" b="1" dirty="0" err="1">
                <a:solidFill>
                  <a:srgbClr val="0070C0"/>
                </a:solidFill>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a:t>
            </a:r>
            <a:r>
              <a:rPr lang="en-CA" dirty="0" err="1">
                <a:latin typeface="Courier New" panose="02070309020205020404" pitchFamily="49" charset="0"/>
                <a:cs typeface="Courier New" panose="02070309020205020404" pitchFamily="49" charset="0"/>
              </a:rPr>
              <a:t>userInput</a:t>
            </a:r>
            <a:r>
              <a:rPr lang="en-CA" dirty="0">
                <a:latin typeface="Courier New" panose="02070309020205020404" pitchFamily="49" charset="0"/>
                <a:cs typeface="Courier New" panose="02070309020205020404" pitchFamily="49" charset="0"/>
              </a:rPr>
              <a:t>)#&lt;- potential </a:t>
            </a:r>
            <a:r>
              <a:rPr lang="en-CA" dirty="0" err="1">
                <a:latin typeface="Courier New" panose="02070309020205020404" pitchFamily="49" charset="0"/>
                <a:cs typeface="Courier New" panose="02070309020205020404" pitchFamily="49" charset="0"/>
              </a:rPr>
              <a:t>ValueError</a:t>
            </a:r>
            <a:endParaRPr lang="en-CA" dirty="0">
              <a:latin typeface="Courier New" panose="02070309020205020404" pitchFamily="49" charset="0"/>
              <a:cs typeface="Courier New" panose="02070309020205020404" pitchFamily="49" charset="0"/>
            </a:endParaRP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return</a:t>
            </a:r>
            <a:r>
              <a:rPr lang="en-CA" dirty="0">
                <a:latin typeface="Courier New" panose="02070309020205020404" pitchFamily="49" charset="0"/>
                <a:cs typeface="Courier New" panose="02070309020205020404" pitchFamily="49" charset="0"/>
              </a:rPr>
              <a:t> value</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except</a:t>
            </a: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ValueError</a:t>
            </a:r>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as</a:t>
            </a: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value_error</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print(</a:t>
            </a:r>
            <a:r>
              <a:rPr lang="en-CA" dirty="0" err="1">
                <a:latin typeface="Courier New" panose="02070309020205020404" pitchFamily="49" charset="0"/>
                <a:cs typeface="Courier New" panose="02070309020205020404" pitchFamily="49" charset="0"/>
              </a:rPr>
              <a:t>value_error</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return</a:t>
            </a:r>
            <a:r>
              <a:rPr lang="en-CA" dirty="0">
                <a:latin typeface="Courier New" panose="02070309020205020404" pitchFamily="49" charset="0"/>
                <a:cs typeface="Courier New" panose="02070309020205020404" pitchFamily="49" charset="0"/>
              </a:rPr>
              <a:t> None</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finally</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print</a:t>
            </a:r>
            <a:r>
              <a:rPr lang="en-CA" dirty="0">
                <a:latin typeface="Courier New" panose="02070309020205020404" pitchFamily="49" charset="0"/>
                <a:cs typeface="Courier New" panose="02070309020205020404" pitchFamily="49" charset="0"/>
              </a:rPr>
              <a:t>("In finally clause.")</a:t>
            </a:r>
          </a:p>
          <a:p>
            <a:r>
              <a:rPr lang="en-CA" dirty="0">
                <a:latin typeface="Courier New" panose="02070309020205020404" pitchFamily="49" charset="0"/>
                <a:cs typeface="Courier New" panose="02070309020205020404" pitchFamily="49" charset="0"/>
              </a:rPr>
              <a:t>        #return -1</a:t>
            </a:r>
          </a:p>
          <a:p>
            <a:endParaRPr lang="en-CA" dirty="0">
              <a:latin typeface="Courier New" panose="02070309020205020404" pitchFamily="49" charset="0"/>
              <a:cs typeface="Courier New" panose="02070309020205020404" pitchFamily="49" charset="0"/>
            </a:endParaRPr>
          </a:p>
          <a:p>
            <a:r>
              <a:rPr lang="en-CA" dirty="0">
                <a:latin typeface="Courier New" panose="02070309020205020404" pitchFamily="49" charset="0"/>
                <a:cs typeface="Courier New" panose="02070309020205020404" pitchFamily="49" charset="0"/>
              </a:rPr>
              <a:t>print('foo() returned: %s’ % foo())</a:t>
            </a:r>
          </a:p>
        </p:txBody>
      </p:sp>
      <p:sp>
        <p:nvSpPr>
          <p:cNvPr id="6" name="Rectangle 5"/>
          <p:cNvSpPr/>
          <p:nvPr/>
        </p:nvSpPr>
        <p:spPr>
          <a:xfrm>
            <a:off x="9018999" y="1638316"/>
            <a:ext cx="2922259" cy="923330"/>
          </a:xfrm>
          <a:prstGeom prst="rect">
            <a:avLst/>
          </a:prstGeom>
          <a:solidFill>
            <a:schemeClr val="tx1"/>
          </a:solidFill>
          <a:ln>
            <a:solidFill>
              <a:schemeClr val="tx1"/>
            </a:solidFill>
          </a:ln>
        </p:spPr>
        <p:txBody>
          <a:bodyPr wrap="square">
            <a:spAutoFit/>
          </a:bodyPr>
          <a:lstStyle/>
          <a:p>
            <a:r>
              <a:rPr lang="en-CA" dirty="0">
                <a:solidFill>
                  <a:schemeClr val="bg1"/>
                </a:solidFill>
                <a:latin typeface="Courier New" panose="02070309020205020404" pitchFamily="49" charset="0"/>
                <a:cs typeface="Courier New" panose="02070309020205020404" pitchFamily="49" charset="0"/>
              </a:rPr>
              <a:t>&gt;Enter an </a:t>
            </a:r>
            <a:r>
              <a:rPr lang="en-CA" dirty="0" err="1">
                <a:solidFill>
                  <a:schemeClr val="bg1"/>
                </a:solidFill>
                <a:latin typeface="Courier New" panose="02070309020205020404" pitchFamily="49" charset="0"/>
                <a:cs typeface="Courier New" panose="02070309020205020404" pitchFamily="49" charset="0"/>
              </a:rPr>
              <a:t>int</a:t>
            </a:r>
            <a:r>
              <a:rPr lang="en-CA" dirty="0">
                <a:solidFill>
                  <a:schemeClr val="bg1"/>
                </a:solidFill>
                <a:latin typeface="Courier New" panose="02070309020205020404" pitchFamily="49" charset="0"/>
                <a:cs typeface="Courier New" panose="02070309020205020404" pitchFamily="49" charset="0"/>
              </a:rPr>
              <a:t> &gt;0: 1</a:t>
            </a:r>
          </a:p>
          <a:p>
            <a:r>
              <a:rPr lang="en-US" dirty="0">
                <a:solidFill>
                  <a:schemeClr val="bg1"/>
                </a:solidFill>
                <a:latin typeface="Courier New" panose="02070309020205020404" pitchFamily="49" charset="0"/>
                <a:cs typeface="Courier New" panose="02070309020205020404" pitchFamily="49" charset="0"/>
              </a:rPr>
              <a:t>In finally clause.</a:t>
            </a:r>
          </a:p>
          <a:p>
            <a:r>
              <a:rPr lang="en-US" dirty="0">
                <a:solidFill>
                  <a:schemeClr val="bg1"/>
                </a:solidFill>
                <a:latin typeface="Courier New" panose="02070309020205020404" pitchFamily="49" charset="0"/>
                <a:cs typeface="Courier New" panose="02070309020205020404" pitchFamily="49" charset="0"/>
              </a:rPr>
              <a:t>foo() returned: -1</a:t>
            </a:r>
            <a:endParaRPr lang="en-CA" dirty="0">
              <a:solidFill>
                <a:schemeClr val="bg1"/>
              </a:solidFill>
              <a:latin typeface="Courier New" panose="02070309020205020404" pitchFamily="49" charset="0"/>
              <a:cs typeface="Courier New" panose="02070309020205020404" pitchFamily="49" charset="0"/>
            </a:endParaRPr>
          </a:p>
        </p:txBody>
      </p:sp>
      <p:sp>
        <p:nvSpPr>
          <p:cNvPr id="7" name="Right Arrow 6"/>
          <p:cNvSpPr/>
          <p:nvPr/>
        </p:nvSpPr>
        <p:spPr>
          <a:xfrm>
            <a:off x="8386282" y="1822578"/>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9018999" y="2845320"/>
            <a:ext cx="2922259" cy="1200329"/>
          </a:xfrm>
          <a:prstGeom prst="rect">
            <a:avLst/>
          </a:prstGeom>
          <a:solidFill>
            <a:schemeClr val="tx1"/>
          </a:solidFill>
          <a:ln>
            <a:solidFill>
              <a:schemeClr val="tx1"/>
            </a:solidFill>
          </a:ln>
        </p:spPr>
        <p:txBody>
          <a:bodyPr wrap="square">
            <a:spAutoFit/>
          </a:bodyPr>
          <a:lstStyle/>
          <a:p>
            <a:r>
              <a:rPr lang="en-CA" dirty="0">
                <a:solidFill>
                  <a:schemeClr val="bg1"/>
                </a:solidFill>
                <a:latin typeface="Courier New" panose="02070309020205020404" pitchFamily="49" charset="0"/>
                <a:cs typeface="Courier New" panose="02070309020205020404" pitchFamily="49" charset="0"/>
              </a:rPr>
              <a:t>&gt;Enter an </a:t>
            </a:r>
            <a:r>
              <a:rPr lang="en-CA" dirty="0" err="1">
                <a:solidFill>
                  <a:schemeClr val="bg1"/>
                </a:solidFill>
                <a:latin typeface="Courier New" panose="02070309020205020404" pitchFamily="49" charset="0"/>
                <a:cs typeface="Courier New" panose="02070309020205020404" pitchFamily="49" charset="0"/>
              </a:rPr>
              <a:t>int</a:t>
            </a:r>
            <a:r>
              <a:rPr lang="en-CA" dirty="0">
                <a:solidFill>
                  <a:schemeClr val="bg1"/>
                </a:solidFill>
                <a:latin typeface="Courier New" panose="02070309020205020404" pitchFamily="49" charset="0"/>
                <a:cs typeface="Courier New" panose="02070309020205020404" pitchFamily="49" charset="0"/>
              </a:rPr>
              <a:t> &gt;0: a</a:t>
            </a:r>
          </a:p>
          <a:p>
            <a:r>
              <a:rPr lang="en-US" dirty="0">
                <a:solidFill>
                  <a:schemeClr val="bg1"/>
                </a:solidFill>
                <a:latin typeface="Courier New" panose="02070309020205020404" pitchFamily="49" charset="0"/>
                <a:cs typeface="Courier New" panose="02070309020205020404" pitchFamily="49" charset="0"/>
              </a:rPr>
              <a:t>invalid literal…</a:t>
            </a:r>
          </a:p>
          <a:p>
            <a:r>
              <a:rPr lang="en-US" dirty="0">
                <a:solidFill>
                  <a:schemeClr val="bg1"/>
                </a:solidFill>
                <a:latin typeface="Courier New" panose="02070309020205020404" pitchFamily="49" charset="0"/>
                <a:cs typeface="Courier New" panose="02070309020205020404" pitchFamily="49" charset="0"/>
              </a:rPr>
              <a:t>In finally clause.</a:t>
            </a:r>
          </a:p>
          <a:p>
            <a:r>
              <a:rPr lang="en-US" dirty="0">
                <a:solidFill>
                  <a:schemeClr val="bg1"/>
                </a:solidFill>
                <a:latin typeface="Courier New" panose="02070309020205020404" pitchFamily="49" charset="0"/>
                <a:cs typeface="Courier New" panose="02070309020205020404" pitchFamily="49" charset="0"/>
              </a:rPr>
              <a:t>foo() returned: -1</a:t>
            </a:r>
            <a:endParaRPr lang="en-CA" dirty="0">
              <a:solidFill>
                <a:schemeClr val="bg1"/>
              </a:solidFill>
              <a:latin typeface="Courier New" panose="02070309020205020404" pitchFamily="49" charset="0"/>
              <a:cs typeface="Courier New" panose="02070309020205020404" pitchFamily="49" charset="0"/>
            </a:endParaRPr>
          </a:p>
        </p:txBody>
      </p:sp>
      <p:sp>
        <p:nvSpPr>
          <p:cNvPr id="9" name="Right Arrow 8"/>
          <p:cNvSpPr/>
          <p:nvPr/>
        </p:nvSpPr>
        <p:spPr>
          <a:xfrm>
            <a:off x="8386282" y="3029582"/>
            <a:ext cx="581346" cy="5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Arrow Connector 10"/>
          <p:cNvCxnSpPr/>
          <p:nvPr/>
        </p:nvCxnSpPr>
        <p:spPr>
          <a:xfrm flipH="1" flipV="1">
            <a:off x="1952090" y="4613097"/>
            <a:ext cx="1797978" cy="93494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3169578" y="5484972"/>
            <a:ext cx="6549776" cy="646331"/>
          </a:xfrm>
          <a:prstGeom prst="rect">
            <a:avLst/>
          </a:prstGeom>
          <a:noFill/>
        </p:spPr>
        <p:txBody>
          <a:bodyPr wrap="square" rtlCol="0">
            <a:spAutoFit/>
          </a:bodyPr>
          <a:lstStyle/>
          <a:p>
            <a:r>
              <a:rPr lang="en-CA" dirty="0"/>
              <a:t>If this line is uncommented, then the return statements under except and try will not execute.</a:t>
            </a:r>
          </a:p>
        </p:txBody>
      </p:sp>
      <p:cxnSp>
        <p:nvCxnSpPr>
          <p:cNvPr id="14" name="Straight Arrow Connector 13"/>
          <p:cNvCxnSpPr/>
          <p:nvPr/>
        </p:nvCxnSpPr>
        <p:spPr>
          <a:xfrm flipH="1" flipV="1">
            <a:off x="3318553" y="3719245"/>
            <a:ext cx="3457372" cy="18972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flipH="1" flipV="1">
            <a:off x="3470953" y="2845321"/>
            <a:ext cx="3304972" cy="277116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896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 Summary</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4035805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Exceptions – Try/Except Block – Putting It All Together</a:t>
            </a:r>
          </a:p>
        </p:txBody>
      </p:sp>
      <p:sp>
        <p:nvSpPr>
          <p:cNvPr id="3" name="Content Placeholder 2"/>
          <p:cNvSpPr>
            <a:spLocks noGrp="1"/>
          </p:cNvSpPr>
          <p:nvPr>
            <p:ph idx="1"/>
          </p:nvPr>
        </p:nvSpPr>
        <p:spPr/>
        <p:txBody>
          <a:bodyPr>
            <a:normAutofit/>
          </a:bodyPr>
          <a:lstStyle/>
          <a:p>
            <a:pPr marL="0" indent="0">
              <a:buNone/>
            </a:pPr>
            <a:r>
              <a:rPr lang="en-US" sz="2400" b="1" dirty="0">
                <a:solidFill>
                  <a:srgbClr val="0070C0"/>
                </a:solidFill>
                <a:latin typeface="Courier New" panose="02070309020205020404" pitchFamily="49" charset="0"/>
                <a:cs typeface="Courier New" panose="02070309020205020404" pitchFamily="49" charset="0"/>
              </a:rPr>
              <a:t>try:</a:t>
            </a:r>
          </a:p>
          <a:p>
            <a:pPr marL="0" indent="0">
              <a:buNone/>
            </a:pPr>
            <a:r>
              <a:rPr lang="en-US" sz="2400" dirty="0">
                <a:latin typeface="Courier New" panose="02070309020205020404" pitchFamily="49" charset="0"/>
                <a:cs typeface="Courier New" panose="02070309020205020404" pitchFamily="49" charset="0"/>
              </a:rPr>
              <a:t>	&lt;code segment that </a:t>
            </a:r>
            <a:r>
              <a:rPr lang="en-US" sz="2400" u="sng" dirty="0">
                <a:latin typeface="Courier New" panose="02070309020205020404" pitchFamily="49" charset="0"/>
                <a:cs typeface="Courier New" panose="02070309020205020404" pitchFamily="49" charset="0"/>
              </a:rPr>
              <a:t>may</a:t>
            </a:r>
            <a:r>
              <a:rPr lang="en-US" sz="2400" dirty="0">
                <a:latin typeface="Courier New" panose="02070309020205020404" pitchFamily="49" charset="0"/>
                <a:cs typeface="Courier New" panose="02070309020205020404" pitchFamily="49" charset="0"/>
              </a:rPr>
              <a:t> cause error&gt; </a:t>
            </a:r>
          </a:p>
          <a:p>
            <a:pPr marL="0" indent="0">
              <a:buNone/>
            </a:pPr>
            <a:r>
              <a:rPr lang="en-US" sz="2400" b="1" dirty="0">
                <a:solidFill>
                  <a:srgbClr val="0070C0"/>
                </a:solidFill>
                <a:latin typeface="Courier New" panose="02070309020205020404" pitchFamily="49" charset="0"/>
                <a:cs typeface="Courier New" panose="02070309020205020404" pitchFamily="49" charset="0"/>
              </a:rPr>
              <a:t>except</a:t>
            </a:r>
            <a:r>
              <a:rPr lang="en-US" sz="2400" dirty="0">
                <a:latin typeface="Courier New" panose="02070309020205020404" pitchFamily="49" charset="0"/>
                <a:cs typeface="Courier New" panose="02070309020205020404" pitchFamily="49" charset="0"/>
              </a:rPr>
              <a:t> (&lt;type&gt;, &lt;type&gt;, ...) as &lt;</a:t>
            </a:r>
            <a:r>
              <a:rPr lang="en-US" sz="2400" dirty="0" err="1">
                <a:latin typeface="Courier New" panose="02070309020205020404" pitchFamily="49" charset="0"/>
                <a:cs typeface="Courier New" panose="02070309020205020404" pitchFamily="49" charset="0"/>
              </a:rPr>
              <a:t>obj</a:t>
            </a:r>
            <a:r>
              <a:rPr lang="en-US" sz="2400" dirty="0">
                <a:latin typeface="Courier New" panose="02070309020205020404" pitchFamily="49" charset="0"/>
                <a:cs typeface="Courier New" panose="02070309020205020404" pitchFamily="49" charset="0"/>
              </a:rPr>
              <a:t> name&gt;:    </a:t>
            </a:r>
          </a:p>
          <a:p>
            <a:pPr marL="0" indent="0">
              <a:buNone/>
            </a:pPr>
            <a:r>
              <a:rPr lang="en-US" sz="2400" dirty="0">
                <a:latin typeface="Courier New" panose="02070309020205020404" pitchFamily="49" charset="0"/>
                <a:cs typeface="Courier New" panose="02070309020205020404" pitchFamily="49" charset="0"/>
              </a:rPr>
              <a:t>	&lt;action to take when an exception occurs&gt; </a:t>
            </a:r>
          </a:p>
          <a:p>
            <a:pPr marL="0" indent="0">
              <a:buNone/>
            </a:pPr>
            <a:r>
              <a:rPr lang="en-US" sz="2400" b="1" dirty="0">
                <a:solidFill>
                  <a:srgbClr val="0070C0"/>
                </a:solidFill>
                <a:latin typeface="Courier New" panose="02070309020205020404" pitchFamily="49" charset="0"/>
                <a:cs typeface="Courier New" panose="02070309020205020404" pitchFamily="49" charset="0"/>
              </a:rPr>
              <a:t>else:</a:t>
            </a: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&lt;action to take when no exception occurs&gt; </a:t>
            </a:r>
          </a:p>
          <a:p>
            <a:pPr marL="0" indent="0">
              <a:buNone/>
            </a:pPr>
            <a:r>
              <a:rPr lang="en-US" sz="2400" b="1" dirty="0">
                <a:solidFill>
                  <a:srgbClr val="0070C0"/>
                </a:solidFill>
                <a:latin typeface="Courier New" panose="02070309020205020404" pitchFamily="49" charset="0"/>
                <a:cs typeface="Courier New" panose="02070309020205020404" pitchFamily="49" charset="0"/>
              </a:rPr>
              <a:t>finally:</a:t>
            </a:r>
            <a:r>
              <a:rPr lang="en-US" sz="2400" dirty="0">
                <a:latin typeface="Courier New" panose="02070309020205020404" pitchFamily="49" charset="0"/>
                <a:cs typeface="Courier New" panose="02070309020205020404" pitchFamily="49" charset="0"/>
              </a:rPr>
              <a:t>    </a:t>
            </a:r>
          </a:p>
          <a:p>
            <a:pPr marL="0" indent="0">
              <a:buNone/>
            </a:pPr>
            <a:r>
              <a:rPr lang="en-US" sz="2400" dirty="0">
                <a:latin typeface="Courier New" panose="02070309020205020404" pitchFamily="49" charset="0"/>
                <a:cs typeface="Courier New" panose="02070309020205020404" pitchFamily="49" charset="0"/>
              </a:rPr>
              <a:t>	&lt;action to take in any case&gt;</a:t>
            </a:r>
          </a:p>
        </p:txBody>
      </p:sp>
      <p:cxnSp>
        <p:nvCxnSpPr>
          <p:cNvPr id="5" name="Straight Arrow Connector 4"/>
          <p:cNvCxnSpPr>
            <a:endCxn id="6" idx="1"/>
          </p:cNvCxnSpPr>
          <p:nvPr/>
        </p:nvCxnSpPr>
        <p:spPr>
          <a:xfrm flipV="1">
            <a:off x="2763748" y="1484281"/>
            <a:ext cx="577947" cy="103288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341695" y="1299615"/>
            <a:ext cx="4929554" cy="369332"/>
          </a:xfrm>
          <a:prstGeom prst="rect">
            <a:avLst/>
          </a:prstGeom>
          <a:noFill/>
        </p:spPr>
        <p:txBody>
          <a:bodyPr wrap="square" rtlCol="0">
            <a:spAutoFit/>
          </a:bodyPr>
          <a:lstStyle/>
          <a:p>
            <a:r>
              <a:rPr lang="en-US" dirty="0"/>
              <a:t>optional: can target certain types of exceptions</a:t>
            </a:r>
          </a:p>
        </p:txBody>
      </p:sp>
      <p:cxnSp>
        <p:nvCxnSpPr>
          <p:cNvPr id="7" name="Straight Arrow Connector 6"/>
          <p:cNvCxnSpPr>
            <a:endCxn id="8" idx="1"/>
          </p:cNvCxnSpPr>
          <p:nvPr/>
        </p:nvCxnSpPr>
        <p:spPr>
          <a:xfrm flipV="1">
            <a:off x="7952198" y="2007697"/>
            <a:ext cx="538958" cy="5094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1156" y="1684531"/>
            <a:ext cx="3700844" cy="646331"/>
          </a:xfrm>
          <a:prstGeom prst="rect">
            <a:avLst/>
          </a:prstGeom>
          <a:noFill/>
        </p:spPr>
        <p:txBody>
          <a:bodyPr wrap="square" rtlCol="0">
            <a:spAutoFit/>
          </a:bodyPr>
          <a:lstStyle/>
          <a:p>
            <a:r>
              <a:rPr lang="en-US" dirty="0"/>
              <a:t>optional: a named exception object for accessing info on exception</a:t>
            </a:r>
          </a:p>
        </p:txBody>
      </p:sp>
      <p:cxnSp>
        <p:nvCxnSpPr>
          <p:cNvPr id="9" name="Straight Arrow Connector 8"/>
          <p:cNvCxnSpPr>
            <a:endCxn id="10" idx="1"/>
          </p:cNvCxnSpPr>
          <p:nvPr/>
        </p:nvCxnSpPr>
        <p:spPr>
          <a:xfrm>
            <a:off x="1695236" y="3575832"/>
            <a:ext cx="6168181" cy="7106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63417" y="3462234"/>
            <a:ext cx="4929554" cy="369332"/>
          </a:xfrm>
          <a:prstGeom prst="rect">
            <a:avLst/>
          </a:prstGeom>
          <a:noFill/>
        </p:spPr>
        <p:txBody>
          <a:bodyPr wrap="square" rtlCol="0">
            <a:spAutoFit/>
          </a:bodyPr>
          <a:lstStyle/>
          <a:p>
            <a:r>
              <a:rPr lang="en-US" dirty="0"/>
              <a:t>optional: executed only if no exceptions</a:t>
            </a:r>
          </a:p>
        </p:txBody>
      </p:sp>
      <p:cxnSp>
        <p:nvCxnSpPr>
          <p:cNvPr id="11" name="Straight Arrow Connector 10"/>
          <p:cNvCxnSpPr>
            <a:endCxn id="12" idx="1"/>
          </p:cNvCxnSpPr>
          <p:nvPr/>
        </p:nvCxnSpPr>
        <p:spPr>
          <a:xfrm>
            <a:off x="1047964" y="4705563"/>
            <a:ext cx="1191785" cy="122418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39749" y="5745084"/>
            <a:ext cx="4929554" cy="369332"/>
          </a:xfrm>
          <a:prstGeom prst="rect">
            <a:avLst/>
          </a:prstGeom>
          <a:noFill/>
        </p:spPr>
        <p:txBody>
          <a:bodyPr wrap="square" rtlCol="0">
            <a:spAutoFit/>
          </a:bodyPr>
          <a:lstStyle/>
          <a:p>
            <a:r>
              <a:rPr lang="en-US" dirty="0"/>
              <a:t>optional: executed regardless of the code outcome</a:t>
            </a:r>
          </a:p>
        </p:txBody>
      </p:sp>
    </p:spTree>
    <p:extLst>
      <p:ext uri="{BB962C8B-B14F-4D97-AF65-F5344CB8AC3E}">
        <p14:creationId xmlns:p14="http://schemas.microsoft.com/office/powerpoint/2010/main" val="233498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exit()</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604353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Handling - exit() Function</a:t>
            </a:r>
          </a:p>
        </p:txBody>
      </p:sp>
      <p:sp>
        <p:nvSpPr>
          <p:cNvPr id="3" name="Content Placeholder 2"/>
          <p:cNvSpPr>
            <a:spLocks noGrp="1"/>
          </p:cNvSpPr>
          <p:nvPr>
            <p:ph idx="1"/>
          </p:nvPr>
        </p:nvSpPr>
        <p:spPr/>
        <p:txBody>
          <a:bodyPr/>
          <a:lstStyle/>
          <a:p>
            <a:r>
              <a:rPr lang="en-US" i="1" dirty="0"/>
              <a:t>exit(</a:t>
            </a:r>
            <a:r>
              <a:rPr lang="en-US" i="1" dirty="0" err="1"/>
              <a:t>errCode</a:t>
            </a:r>
            <a:r>
              <a:rPr lang="en-US" i="1" dirty="0"/>
              <a:t>) </a:t>
            </a:r>
            <a:r>
              <a:rPr lang="en-US" dirty="0"/>
              <a:t>is a Python built-in function that, when called, raises a </a:t>
            </a:r>
            <a:r>
              <a:rPr lang="en-US" i="1" dirty="0" err="1"/>
              <a:t>SystemExit</a:t>
            </a:r>
            <a:r>
              <a:rPr lang="en-US" dirty="0"/>
              <a:t> exception and exists Python.</a:t>
            </a:r>
          </a:p>
          <a:p>
            <a:pPr lvl="1"/>
            <a:r>
              <a:rPr lang="en-US" dirty="0"/>
              <a:t>This function is useful when you need to stop a program’s execution and indicate that an error (of a certain code) occurred.</a:t>
            </a:r>
          </a:p>
          <a:p>
            <a:pPr lvl="1"/>
            <a:r>
              <a:rPr lang="en-US" dirty="0"/>
              <a:t>Other python programs, and functions can catch this exception and retrieve the error code to make decisions. </a:t>
            </a:r>
          </a:p>
          <a:p>
            <a:pPr lvl="1"/>
            <a:r>
              <a:rPr lang="en-US" dirty="0"/>
              <a:t>Non-python programs that execute your code can also receive the exit code.</a:t>
            </a:r>
          </a:p>
          <a:p>
            <a:pPr lvl="1"/>
            <a:r>
              <a:rPr lang="en-US" dirty="0"/>
              <a:t>Useful to communicate across programs that an error occurred.</a:t>
            </a:r>
          </a:p>
          <a:p>
            <a:pPr lvl="1"/>
            <a:r>
              <a:rPr lang="en-US" dirty="0"/>
              <a:t>You can define your own </a:t>
            </a:r>
            <a:r>
              <a:rPr lang="en-US" dirty="0" err="1"/>
              <a:t>errCodes</a:t>
            </a:r>
            <a:r>
              <a:rPr lang="en-US" dirty="0"/>
              <a:t>:</a:t>
            </a:r>
          </a:p>
          <a:p>
            <a:pPr lvl="2"/>
            <a:r>
              <a:rPr lang="en-CA" dirty="0"/>
              <a:t>Some systems have a convention for assigning specific meanings to specific exit codes; Unix programs generally use 2 for command line syntax errors and 1 for all other errors.</a:t>
            </a:r>
            <a:endParaRPr lang="en-US" dirty="0"/>
          </a:p>
          <a:p>
            <a:pPr lvl="1"/>
            <a:r>
              <a:rPr lang="en-US" dirty="0"/>
              <a:t>Read more about it: </a:t>
            </a:r>
            <a:r>
              <a:rPr lang="en-US" dirty="0">
                <a:hlinkClick r:id="rId2"/>
              </a:rPr>
              <a:t>https://docs.python.org/3/library/sys.html#sys.exit</a:t>
            </a:r>
            <a:endParaRPr lang="en-US" dirty="0"/>
          </a:p>
          <a:p>
            <a:pPr marL="0" indent="0">
              <a:buNone/>
            </a:pPr>
            <a:endParaRPr lang="en-US" dirty="0"/>
          </a:p>
        </p:txBody>
      </p:sp>
    </p:spTree>
    <p:extLst>
      <p:ext uri="{BB962C8B-B14F-4D97-AF65-F5344CB8AC3E}">
        <p14:creationId xmlns:p14="http://schemas.microsoft.com/office/powerpoint/2010/main" val="2756633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Handling - exit() Function</a:t>
            </a:r>
          </a:p>
        </p:txBody>
      </p:sp>
      <p:sp>
        <p:nvSpPr>
          <p:cNvPr id="5" name="Rectangle 4"/>
          <p:cNvSpPr/>
          <p:nvPr/>
        </p:nvSpPr>
        <p:spPr>
          <a:xfrm>
            <a:off x="535546" y="1542545"/>
            <a:ext cx="7973860" cy="2308324"/>
          </a:xfrm>
          <a:prstGeom prst="rect">
            <a:avLst/>
          </a:prstGeom>
          <a:ln>
            <a:solidFill>
              <a:schemeClr val="tx1"/>
            </a:solidFill>
          </a:ln>
        </p:spPr>
        <p:txBody>
          <a:bodyPr wrap="square">
            <a:spAutoFit/>
          </a:bodyPr>
          <a:lstStyle/>
          <a:p>
            <a:r>
              <a:rPr lang="en-CA" b="1" dirty="0">
                <a:solidFill>
                  <a:srgbClr val="0070C0"/>
                </a:solidFill>
                <a:latin typeface="Courier New" panose="02070309020205020404" pitchFamily="49" charset="0"/>
                <a:cs typeface="Courier New" panose="02070309020205020404" pitchFamily="49" charset="0"/>
              </a:rPr>
              <a:t>import</a:t>
            </a:r>
            <a:r>
              <a:rPr lang="en-CA" dirty="0">
                <a:latin typeface="Courier New" panose="02070309020205020404" pitchFamily="49" charset="0"/>
                <a:cs typeface="Courier New" panose="02070309020205020404" pitchFamily="49" charset="0"/>
              </a:rPr>
              <a:t> sys</a:t>
            </a:r>
          </a:p>
          <a:p>
            <a:endParaRPr lang="en-CA" dirty="0">
              <a:latin typeface="Courier New" panose="02070309020205020404" pitchFamily="49" charset="0"/>
              <a:cs typeface="Courier New" panose="02070309020205020404" pitchFamily="49" charset="0"/>
            </a:endParaRPr>
          </a:p>
          <a:p>
            <a:r>
              <a:rPr lang="en-CA" b="1" dirty="0" err="1">
                <a:solidFill>
                  <a:srgbClr val="0070C0"/>
                </a:solidFill>
                <a:latin typeface="Courier New" panose="02070309020205020404" pitchFamily="49" charset="0"/>
                <a:cs typeface="Courier New" panose="02070309020205020404" pitchFamily="49" charset="0"/>
              </a:rPr>
              <a:t>def</a:t>
            </a:r>
            <a:r>
              <a:rPr lang="en-CA" dirty="0">
                <a:latin typeface="Courier New" panose="02070309020205020404" pitchFamily="49" charset="0"/>
                <a:cs typeface="Courier New" panose="02070309020205020404" pitchFamily="49" charset="0"/>
              </a:rPr>
              <a:t> div(a, b):</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if</a:t>
            </a:r>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not</a:t>
            </a: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isinstance</a:t>
            </a:r>
            <a:r>
              <a:rPr lang="en-CA" dirty="0">
                <a:latin typeface="Courier New" panose="02070309020205020404" pitchFamily="49" charset="0"/>
                <a:cs typeface="Courier New" panose="02070309020205020404" pitchFamily="49" charset="0"/>
              </a:rPr>
              <a:t>(a, </a:t>
            </a:r>
            <a:r>
              <a:rPr lang="en-CA" dirty="0" err="1">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or</a:t>
            </a:r>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not</a:t>
            </a:r>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isinstance</a:t>
            </a:r>
            <a:r>
              <a:rPr lang="en-CA" dirty="0">
                <a:latin typeface="Courier New" panose="02070309020205020404" pitchFamily="49" charset="0"/>
                <a:cs typeface="Courier New" panose="02070309020205020404" pitchFamily="49" charset="0"/>
              </a:rPr>
              <a:t>(b, </a:t>
            </a:r>
            <a:r>
              <a:rPr lang="en-CA" dirty="0" err="1">
                <a:latin typeface="Courier New" panose="02070309020205020404" pitchFamily="49" charset="0"/>
                <a:cs typeface="Courier New" panose="02070309020205020404" pitchFamily="49" charset="0"/>
              </a:rPr>
              <a:t>int</a:t>
            </a:r>
            <a:r>
              <a:rPr lang="en-CA" dirty="0">
                <a:latin typeface="Courier New" panose="02070309020205020404" pitchFamily="49" charset="0"/>
                <a:cs typeface="Courier New" panose="02070309020205020404" pitchFamily="49" charset="0"/>
              </a:rPr>
              <a:t>):</a:t>
            </a:r>
          </a:p>
          <a:p>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sys.exit</a:t>
            </a:r>
            <a:r>
              <a:rPr lang="en-CA" dirty="0">
                <a:latin typeface="Courier New" panose="02070309020205020404" pitchFamily="49" charset="0"/>
                <a:cs typeface="Courier New" panose="02070309020205020404" pitchFamily="49" charset="0"/>
              </a:rPr>
              <a:t>(-123)</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if</a:t>
            </a:r>
            <a:r>
              <a:rPr lang="en-CA" dirty="0">
                <a:latin typeface="Courier New" panose="02070309020205020404" pitchFamily="49" charset="0"/>
                <a:cs typeface="Courier New" panose="02070309020205020404" pitchFamily="49" charset="0"/>
              </a:rPr>
              <a:t> b == 0:</a:t>
            </a:r>
          </a:p>
          <a:p>
            <a:r>
              <a:rPr lang="en-CA" dirty="0">
                <a:latin typeface="Courier New" panose="02070309020205020404" pitchFamily="49" charset="0"/>
                <a:cs typeface="Courier New" panose="02070309020205020404" pitchFamily="49" charset="0"/>
              </a:rPr>
              <a:t>        </a:t>
            </a:r>
            <a:r>
              <a:rPr lang="en-CA" dirty="0" err="1">
                <a:latin typeface="Courier New" panose="02070309020205020404" pitchFamily="49" charset="0"/>
                <a:cs typeface="Courier New" panose="02070309020205020404" pitchFamily="49" charset="0"/>
              </a:rPr>
              <a:t>sys.exit</a:t>
            </a:r>
            <a:r>
              <a:rPr lang="en-CA" dirty="0">
                <a:latin typeface="Courier New" panose="02070309020205020404" pitchFamily="49" charset="0"/>
                <a:cs typeface="Courier New" panose="02070309020205020404" pitchFamily="49" charset="0"/>
              </a:rPr>
              <a:t>(123)</a:t>
            </a:r>
          </a:p>
          <a:p>
            <a:r>
              <a:rPr lang="en-CA" dirty="0">
                <a:latin typeface="Courier New" panose="02070309020205020404" pitchFamily="49" charset="0"/>
                <a:cs typeface="Courier New" panose="02070309020205020404" pitchFamily="49" charset="0"/>
              </a:rPr>
              <a:t>    </a:t>
            </a:r>
            <a:r>
              <a:rPr lang="en-CA" b="1" dirty="0">
                <a:solidFill>
                  <a:srgbClr val="0070C0"/>
                </a:solidFill>
                <a:latin typeface="Courier New" panose="02070309020205020404" pitchFamily="49" charset="0"/>
                <a:cs typeface="Courier New" panose="02070309020205020404" pitchFamily="49" charset="0"/>
              </a:rPr>
              <a:t>return</a:t>
            </a:r>
            <a:r>
              <a:rPr lang="en-CA" dirty="0">
                <a:latin typeface="Courier New" panose="02070309020205020404" pitchFamily="49" charset="0"/>
                <a:cs typeface="Courier New" panose="02070309020205020404" pitchFamily="49" charset="0"/>
              </a:rPr>
              <a:t> a/b</a:t>
            </a:r>
          </a:p>
        </p:txBody>
      </p:sp>
    </p:spTree>
    <p:extLst>
      <p:ext uri="{BB962C8B-B14F-4D97-AF65-F5344CB8AC3E}">
        <p14:creationId xmlns:p14="http://schemas.microsoft.com/office/powerpoint/2010/main" val="142958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Examples</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282941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Raising an Exception</a:t>
            </a:r>
          </a:p>
        </p:txBody>
      </p:sp>
      <p:sp>
        <p:nvSpPr>
          <p:cNvPr id="12" name="TextBox 11"/>
          <p:cNvSpPr txBox="1"/>
          <p:nvPr/>
        </p:nvSpPr>
        <p:spPr>
          <a:xfrm>
            <a:off x="562628" y="1994507"/>
            <a:ext cx="7353295" cy="2031325"/>
          </a:xfrm>
          <a:prstGeom prst="rect">
            <a:avLst/>
          </a:prstGeom>
          <a:noFill/>
          <a:ln>
            <a:solidFill>
              <a:schemeClr val="tx1"/>
            </a:solidFill>
          </a:ln>
        </p:spPr>
        <p:txBody>
          <a:bodyPr wrap="none" rtlCol="0">
            <a:spAutoFit/>
          </a:bodyPr>
          <a:lstStyle/>
          <a:p>
            <a:r>
              <a:rPr lang="en-US" b="1" dirty="0">
                <a:solidFill>
                  <a:srgbClr val="0070C0"/>
                </a:solidFill>
                <a:latin typeface="Courier New" panose="02070309020205020404" pitchFamily="49" charset="0"/>
                <a:cs typeface="Courier New" panose="02070309020205020404" pitchFamily="49" charset="0"/>
              </a:rPr>
              <a:t>import</a:t>
            </a:r>
            <a:r>
              <a:rPr lang="en-US" dirty="0">
                <a:latin typeface="Courier New" panose="02070309020205020404" pitchFamily="49" charset="0"/>
                <a:cs typeface="Courier New" panose="02070309020205020404" pitchFamily="49" charset="0"/>
              </a:rPr>
              <a:t> sys</a:t>
            </a:r>
          </a:p>
          <a:p>
            <a:r>
              <a:rPr lang="en-US" b="1" dirty="0" err="1">
                <a:solidFill>
                  <a:srgbClr val="0070C0"/>
                </a:solidFill>
                <a:latin typeface="Courier New" panose="02070309020205020404" pitchFamily="49" charset="0"/>
                <a:cs typeface="Courier New" panose="02070309020205020404" pitchFamily="49" charset="0"/>
              </a:rPr>
              <a:t>def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repeatStar</a:t>
            </a:r>
            <a:r>
              <a:rPr lang="en-US" dirty="0">
                <a:latin typeface="Courier New" panose="02070309020205020404" pitchFamily="49" charset="0"/>
                <a:cs typeface="Courier New" panose="02070309020205020404" pitchFamily="49" charset="0"/>
              </a:rPr>
              <a:t>(number):  </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not </a:t>
            </a:r>
            <a:r>
              <a:rPr lang="en-US" dirty="0" err="1">
                <a:latin typeface="Courier New" panose="02070309020205020404" pitchFamily="49" charset="0"/>
                <a:cs typeface="Courier New" panose="02070309020205020404" pitchFamily="49" charset="0"/>
              </a:rPr>
              <a:t>isinstance</a:t>
            </a:r>
            <a:r>
              <a:rPr lang="en-US" dirty="0">
                <a:latin typeface="Courier New" panose="02070309020205020404" pitchFamily="49" charset="0"/>
                <a:cs typeface="Courier New" panose="02070309020205020404" pitchFamily="49" charset="0"/>
              </a:rPr>
              <a:t>(number,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raise</a:t>
            </a:r>
            <a:r>
              <a:rPr lang="en-US" dirty="0">
                <a:latin typeface="Courier New" panose="02070309020205020404" pitchFamily="49" charset="0"/>
                <a:cs typeface="Courier New" panose="02070309020205020404" pitchFamily="49" charset="0"/>
              </a:rPr>
              <a:t> Exception(‘%s not an int’ % number)</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number == 0:        </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raise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ValueError</a:t>
            </a:r>
            <a:r>
              <a:rPr lang="en-US" dirty="0">
                <a:latin typeface="Courier New" panose="02070309020205020404" pitchFamily="49" charset="0"/>
                <a:cs typeface="Courier New" panose="02070309020205020404" pitchFamily="49" charset="0"/>
              </a:rPr>
              <a:t>('parameter number is zero')</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number*"*"</a:t>
            </a:r>
          </a:p>
        </p:txBody>
      </p:sp>
      <p:sp>
        <p:nvSpPr>
          <p:cNvPr id="13" name="TextBox 12"/>
          <p:cNvSpPr txBox="1"/>
          <p:nvPr/>
        </p:nvSpPr>
        <p:spPr>
          <a:xfrm>
            <a:off x="562628" y="4254822"/>
            <a:ext cx="6388287" cy="1754326"/>
          </a:xfrm>
          <a:prstGeom prst="rect">
            <a:avLst/>
          </a:prstGeom>
          <a:noFill/>
          <a:ln>
            <a:solidFill>
              <a:schemeClr val="tx1"/>
            </a:solidFill>
          </a:ln>
        </p:spPr>
        <p:txBody>
          <a:bodyPr wrap="none" rtlCol="0">
            <a:spAutoFit/>
          </a:bodyPr>
          <a:lstStyle/>
          <a:p>
            <a:r>
              <a:rPr lang="en-US" b="1" dirty="0">
                <a:solidFill>
                  <a:srgbClr val="0070C0"/>
                </a:solidFill>
                <a:latin typeface="Courier New" panose="02070309020205020404" pitchFamily="49" charset="0"/>
                <a:cs typeface="Courier New" panose="02070309020205020404" pitchFamily="49" charset="0"/>
              </a:rPr>
              <a:t>try</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repeatStar</a:t>
            </a:r>
            <a:r>
              <a:rPr lang="en-US" dirty="0">
                <a:latin typeface="Courier New" panose="02070309020205020404" pitchFamily="49" charset="0"/>
                <a:cs typeface="Courier New" panose="02070309020205020404" pitchFamily="49" charset="0"/>
              </a:rPr>
              <a:t>(1.5)</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repeatStar</a:t>
            </a:r>
            <a:r>
              <a:rPr lang="en-US" dirty="0">
                <a:latin typeface="Courier New" panose="02070309020205020404" pitchFamily="49" charset="0"/>
                <a:cs typeface="Courier New" panose="02070309020205020404" pitchFamily="49" charset="0"/>
              </a:rPr>
              <a:t>(0)</a:t>
            </a:r>
          </a:p>
          <a:p>
            <a:r>
              <a:rPr lang="en-US" dirty="0">
                <a:latin typeface="Courier New" panose="02070309020205020404" pitchFamily="49" charset="0"/>
                <a:cs typeface="Courier New" panose="02070309020205020404" pitchFamily="49" charset="0"/>
              </a:rPr>
              <a:t>    </a:t>
            </a:r>
          </a:p>
          <a:p>
            <a:r>
              <a:rPr lang="en-US" b="1" dirty="0">
                <a:solidFill>
                  <a:srgbClr val="0070C0"/>
                </a:solidFill>
                <a:latin typeface="Courier New" panose="02070309020205020404" pitchFamily="49" charset="0"/>
                <a:cs typeface="Courier New" panose="02070309020205020404" pitchFamily="49" charset="0"/>
              </a:rPr>
              <a:t>except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ValueError</a:t>
            </a:r>
            <a:r>
              <a:rPr lang="en-US" dirty="0">
                <a:latin typeface="Courier New" panose="02070309020205020404" pitchFamily="49" charset="0"/>
                <a:cs typeface="Courier New" panose="02070309020205020404" pitchFamily="49" charset="0"/>
              </a:rPr>
              <a:t>, Exception) </a:t>
            </a:r>
            <a:r>
              <a:rPr lang="en-US" b="1" dirty="0">
                <a:solidFill>
                  <a:srgbClr val="0070C0"/>
                </a:solidFill>
                <a:latin typeface="Courier New" panose="02070309020205020404" pitchFamily="49" charset="0"/>
                <a:cs typeface="Courier New" panose="02070309020205020404" pitchFamily="49" charset="0"/>
              </a:rPr>
              <a:t>as</a:t>
            </a:r>
            <a:r>
              <a:rPr lang="en-US" dirty="0">
                <a:latin typeface="Courier New" panose="02070309020205020404" pitchFamily="49" charset="0"/>
                <a:cs typeface="Courier New" panose="02070309020205020404" pitchFamily="49" charset="0"/>
              </a:rPr>
              <a:t> detail:    </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(detail)    </a:t>
            </a:r>
          </a:p>
        </p:txBody>
      </p:sp>
      <p:cxnSp>
        <p:nvCxnSpPr>
          <p:cNvPr id="15" name="Straight Arrow Connector 14"/>
          <p:cNvCxnSpPr/>
          <p:nvPr/>
        </p:nvCxnSpPr>
        <p:spPr>
          <a:xfrm flipV="1">
            <a:off x="3267182" y="4665788"/>
            <a:ext cx="5188449" cy="308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p:cNvSpPr txBox="1"/>
          <p:nvPr/>
        </p:nvSpPr>
        <p:spPr>
          <a:xfrm>
            <a:off x="8631929" y="4481122"/>
            <a:ext cx="2528256" cy="369332"/>
          </a:xfrm>
          <a:prstGeom prst="rect">
            <a:avLst/>
          </a:prstGeom>
          <a:solidFill>
            <a:schemeClr val="tx1"/>
          </a:solidFill>
        </p:spPr>
        <p:txBody>
          <a:bodyPr wrap="none" rtlCol="0">
            <a:spAutoFit/>
          </a:bodyPr>
          <a:lstStyle/>
          <a:p>
            <a:r>
              <a:rPr lang="en-CA" dirty="0">
                <a:solidFill>
                  <a:schemeClr val="bg1"/>
                </a:solidFill>
                <a:latin typeface="Courier New" panose="02070309020205020404" pitchFamily="49" charset="0"/>
                <a:cs typeface="Courier New" panose="02070309020205020404" pitchFamily="49" charset="0"/>
              </a:rPr>
              <a:t>1.5 is not an </a:t>
            </a:r>
            <a:r>
              <a:rPr lang="en-CA" dirty="0" err="1">
                <a:solidFill>
                  <a:schemeClr val="bg1"/>
                </a:solidFill>
                <a:latin typeface="Courier New" panose="02070309020205020404" pitchFamily="49" charset="0"/>
                <a:cs typeface="Courier New" panose="02070309020205020404" pitchFamily="49" charset="0"/>
              </a:rPr>
              <a:t>int</a:t>
            </a:r>
            <a:endParaRPr lang="en-CA" dirty="0">
              <a:solidFill>
                <a:schemeClr val="bg1"/>
              </a:solidFill>
              <a:latin typeface="Courier New" panose="02070309020205020404" pitchFamily="49" charset="0"/>
              <a:cs typeface="Courier New" panose="02070309020205020404" pitchFamily="49" charset="0"/>
            </a:endParaRPr>
          </a:p>
        </p:txBody>
      </p:sp>
      <p:sp>
        <p:nvSpPr>
          <p:cNvPr id="17" name="TextBox 16"/>
          <p:cNvSpPr txBox="1"/>
          <p:nvPr/>
        </p:nvSpPr>
        <p:spPr>
          <a:xfrm>
            <a:off x="8631929" y="4879295"/>
            <a:ext cx="3493264" cy="369332"/>
          </a:xfrm>
          <a:prstGeom prst="rect">
            <a:avLst/>
          </a:prstGeom>
          <a:solidFill>
            <a:schemeClr val="tx1"/>
          </a:solidFill>
        </p:spPr>
        <p:txBody>
          <a:bodyPr wrap="none" rtlCol="0">
            <a:spAutoFit/>
          </a:bodyPr>
          <a:lstStyle/>
          <a:p>
            <a:r>
              <a:rPr lang="en-CA" dirty="0">
                <a:solidFill>
                  <a:schemeClr val="bg1"/>
                </a:solidFill>
                <a:latin typeface="Courier New" panose="02070309020205020404" pitchFamily="49" charset="0"/>
                <a:cs typeface="Courier New" panose="02070309020205020404" pitchFamily="49" charset="0"/>
              </a:rPr>
              <a:t>Parameter number is zero</a:t>
            </a:r>
          </a:p>
        </p:txBody>
      </p:sp>
      <p:cxnSp>
        <p:nvCxnSpPr>
          <p:cNvPr id="18" name="Straight Arrow Connector 17"/>
          <p:cNvCxnSpPr/>
          <p:nvPr/>
        </p:nvCxnSpPr>
        <p:spPr>
          <a:xfrm>
            <a:off x="3121632" y="4964987"/>
            <a:ext cx="5416193" cy="14259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p:cNvCxnSpPr>
          <p:nvPr/>
        </p:nvCxnSpPr>
        <p:spPr>
          <a:xfrm>
            <a:off x="7369233" y="3010169"/>
            <a:ext cx="1374075" cy="1113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cxnSpLocks/>
          </p:cNvCxnSpPr>
          <p:nvPr/>
        </p:nvCxnSpPr>
        <p:spPr>
          <a:xfrm flipV="1">
            <a:off x="7751618" y="3429000"/>
            <a:ext cx="991690" cy="11404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7" name="TextBox 26"/>
          <p:cNvSpPr txBox="1"/>
          <p:nvPr/>
        </p:nvSpPr>
        <p:spPr>
          <a:xfrm>
            <a:off x="8743308" y="2984949"/>
            <a:ext cx="2388411" cy="646331"/>
          </a:xfrm>
          <a:prstGeom prst="rect">
            <a:avLst/>
          </a:prstGeom>
          <a:noFill/>
        </p:spPr>
        <p:txBody>
          <a:bodyPr wrap="none" rtlCol="0">
            <a:spAutoFit/>
          </a:bodyPr>
          <a:lstStyle/>
          <a:p>
            <a:r>
              <a:rPr lang="en-CA" dirty="0"/>
              <a:t>Raise generic exception</a:t>
            </a:r>
          </a:p>
          <a:p>
            <a:r>
              <a:rPr lang="en-CA" dirty="0"/>
              <a:t>Raise </a:t>
            </a:r>
            <a:r>
              <a:rPr lang="en-CA" dirty="0" err="1"/>
              <a:t>ValueError</a:t>
            </a:r>
            <a:endParaRPr lang="en-CA" dirty="0"/>
          </a:p>
        </p:txBody>
      </p:sp>
    </p:spTree>
    <p:extLst>
      <p:ext uri="{BB962C8B-B14F-4D97-AF65-F5344CB8AC3E}">
        <p14:creationId xmlns:p14="http://schemas.microsoft.com/office/powerpoint/2010/main" val="275667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a:t>
            </a:r>
          </a:p>
        </p:txBody>
      </p:sp>
      <p:sp>
        <p:nvSpPr>
          <p:cNvPr id="3" name="Content Placeholder 2"/>
          <p:cNvSpPr>
            <a:spLocks noGrp="1"/>
          </p:cNvSpPr>
          <p:nvPr>
            <p:ph idx="1"/>
          </p:nvPr>
        </p:nvSpPr>
        <p:spPr/>
        <p:txBody>
          <a:bodyPr>
            <a:normAutofit/>
          </a:bodyPr>
          <a:lstStyle/>
          <a:p>
            <a:r>
              <a:rPr lang="en-US" dirty="0"/>
              <a:t>An </a:t>
            </a:r>
            <a:r>
              <a:rPr lang="en-US" b="1" dirty="0"/>
              <a:t>exception</a:t>
            </a:r>
            <a:r>
              <a:rPr lang="en-US" dirty="0"/>
              <a:t> is an event that occurs during the execution of a program, which disrupts its execution.</a:t>
            </a:r>
          </a:p>
          <a:p>
            <a:r>
              <a:rPr lang="en-US" dirty="0"/>
              <a:t>Exceptions can rise due to many reasons, including improper use of functions or operators, user input, logic errors, hardware and OS limitations, etc. </a:t>
            </a:r>
          </a:p>
          <a:p>
            <a:r>
              <a:rPr lang="en-US" dirty="0"/>
              <a:t>Examples: </a:t>
            </a:r>
          </a:p>
          <a:p>
            <a:pPr lvl="1"/>
            <a:r>
              <a:rPr lang="en-US" dirty="0"/>
              <a:t>trying to access a list with an invalid index </a:t>
            </a:r>
          </a:p>
          <a:p>
            <a:pPr lvl="1"/>
            <a:r>
              <a:rPr lang="en-US" dirty="0"/>
              <a:t>trying to open a non-existent ﬁle </a:t>
            </a:r>
          </a:p>
          <a:p>
            <a:pPr lvl="1"/>
            <a:r>
              <a:rPr lang="en-US" dirty="0"/>
              <a:t>trying to parse a string using an invalid character </a:t>
            </a:r>
          </a:p>
          <a:p>
            <a:pPr lvl="1"/>
            <a:r>
              <a:rPr lang="en-US" dirty="0"/>
              <a:t>trying to converting a string to an integer </a:t>
            </a:r>
          </a:p>
          <a:p>
            <a:pPr lvl="1"/>
            <a:r>
              <a:rPr lang="en-US" dirty="0"/>
              <a:t>... </a:t>
            </a:r>
          </a:p>
        </p:txBody>
      </p:sp>
    </p:spTree>
    <p:extLst>
      <p:ext uri="{BB962C8B-B14F-4D97-AF65-F5344CB8AC3E}">
        <p14:creationId xmlns:p14="http://schemas.microsoft.com/office/powerpoint/2010/main" val="2055177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 Index</a:t>
            </a:r>
          </a:p>
        </p:txBody>
      </p:sp>
      <p:sp>
        <p:nvSpPr>
          <p:cNvPr id="3" name="Content Placeholder 2"/>
          <p:cNvSpPr>
            <a:spLocks noGrp="1"/>
          </p:cNvSpPr>
          <p:nvPr>
            <p:ph idx="1"/>
          </p:nvPr>
        </p:nvSpPr>
        <p:spPr/>
        <p:txBody>
          <a:bodyPr/>
          <a:lstStyle/>
          <a:p>
            <a:r>
              <a:rPr lang="en-US" dirty="0"/>
              <a:t>Accessing a list with an invalid index</a:t>
            </a:r>
          </a:p>
          <a:p>
            <a:endParaRPr lang="en-US" dirty="0"/>
          </a:p>
        </p:txBody>
      </p:sp>
      <p:sp>
        <p:nvSpPr>
          <p:cNvPr id="7" name="Slide Number Placeholder 6"/>
          <p:cNvSpPr>
            <a:spLocks noGrp="1"/>
          </p:cNvSpPr>
          <p:nvPr>
            <p:ph type="sldNum" sz="quarter" idx="4294967295"/>
          </p:nvPr>
        </p:nvSpPr>
        <p:spPr>
          <a:xfrm>
            <a:off x="9448800" y="6380163"/>
            <a:ext cx="2743200" cy="365125"/>
          </a:xfrm>
          <a:prstGeom prst="rect">
            <a:avLst/>
          </a:prstGeom>
        </p:spPr>
        <p:txBody>
          <a:bodyPr/>
          <a:lstStyle/>
          <a:p>
            <a:r>
              <a:rPr lang="en-US"/>
              <a:t>Slide </a:t>
            </a:r>
            <a:fld id="{5C35FCF4-C3EF-BD43-82E0-05BC237DAD2A}" type="slidenum">
              <a:rPr lang="en-US" smtClean="0"/>
              <a:pPr/>
              <a:t>30</a:t>
            </a:fld>
            <a:endParaRPr lang="en-US" dirty="0"/>
          </a:p>
        </p:txBody>
      </p:sp>
      <p:sp>
        <p:nvSpPr>
          <p:cNvPr id="8" name="TextBox 7"/>
          <p:cNvSpPr txBox="1"/>
          <p:nvPr/>
        </p:nvSpPr>
        <p:spPr>
          <a:xfrm>
            <a:off x="778728" y="2381056"/>
            <a:ext cx="5662248" cy="2215991"/>
          </a:xfrm>
          <a:prstGeom prst="rect">
            <a:avLst/>
          </a:prstGeom>
          <a:noFill/>
          <a:ln>
            <a:solidFill>
              <a:schemeClr val="tx1"/>
            </a:solidFill>
          </a:ln>
        </p:spPr>
        <p:txBody>
          <a:bodyPr wrap="square" rtlCol="0">
            <a:spAutoFit/>
          </a:bodyPr>
          <a:lstStyle/>
          <a:p>
            <a:r>
              <a:rPr lang="en-US" sz="2400" b="1" dirty="0">
                <a:solidFill>
                  <a:srgbClr val="0070C0"/>
                </a:solidFill>
                <a:latin typeface="Courier New" panose="02070309020205020404" pitchFamily="49" charset="0"/>
                <a:cs typeface="Courier New" panose="02070309020205020404" pitchFamily="49" charset="0"/>
              </a:rPr>
              <a:t>try</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filename = </a:t>
            </a:r>
            <a:r>
              <a:rPr lang="en-US" sz="2400" dirty="0" err="1">
                <a:latin typeface="Courier New" panose="02070309020205020404" pitchFamily="49" charset="0"/>
                <a:cs typeface="Courier New" panose="02070309020205020404" pitchFamily="49" charset="0"/>
              </a:rPr>
              <a:t>sys.argv</a:t>
            </a:r>
            <a:r>
              <a:rPr lang="en-US" sz="2400" dirty="0">
                <a:latin typeface="Courier New" panose="02070309020205020404" pitchFamily="49" charset="0"/>
                <a:cs typeface="Courier New" panose="02070309020205020404" pitchFamily="49" charset="0"/>
              </a:rPr>
              <a:t>[1] </a:t>
            </a:r>
          </a:p>
          <a:p>
            <a:r>
              <a:rPr lang="en-US" sz="2400" b="1" dirty="0">
                <a:solidFill>
                  <a:srgbClr val="0070C0"/>
                </a:solidFill>
                <a:latin typeface="Courier New" panose="02070309020205020404" pitchFamily="49" charset="0"/>
                <a:cs typeface="Courier New" panose="02070309020205020404" pitchFamily="49" charset="0"/>
              </a:rPr>
              <a:t>except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IndexError</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print</a:t>
            </a:r>
            <a:r>
              <a:rPr lang="en-US" sz="2400" dirty="0">
                <a:latin typeface="Courier New" panose="02070309020205020404" pitchFamily="49" charset="0"/>
                <a:cs typeface="Courier New" panose="02070309020205020404" pitchFamily="49" charset="0"/>
              </a:rPr>
              <a:t>('Usage: ... ')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sys.exit</a:t>
            </a:r>
            <a:r>
              <a:rPr lang="en-US" sz="2400" dirty="0">
                <a:latin typeface="Courier New" panose="02070309020205020404" pitchFamily="49" charset="0"/>
                <a:cs typeface="Courier New" panose="02070309020205020404" pitchFamily="49" charset="0"/>
              </a:rPr>
              <a:t>(1)</a:t>
            </a:r>
          </a:p>
          <a:p>
            <a:endParaRPr lang="en-US" dirty="0">
              <a:latin typeface="Courier New" panose="02070309020205020404" pitchFamily="49" charset="0"/>
              <a:cs typeface="Courier New" panose="02070309020205020404" pitchFamily="49" charset="0"/>
            </a:endParaRPr>
          </a:p>
        </p:txBody>
      </p:sp>
      <p:sp>
        <p:nvSpPr>
          <p:cNvPr id="9" name="TextBox 8"/>
          <p:cNvSpPr txBox="1"/>
          <p:nvPr/>
        </p:nvSpPr>
        <p:spPr>
          <a:xfrm>
            <a:off x="7006975" y="2794840"/>
            <a:ext cx="4982308" cy="646331"/>
          </a:xfrm>
          <a:prstGeom prst="rect">
            <a:avLst/>
          </a:prstGeom>
          <a:noFill/>
        </p:spPr>
        <p:txBody>
          <a:bodyPr wrap="square" rtlCol="0">
            <a:spAutoFit/>
          </a:bodyPr>
          <a:lstStyle/>
          <a:p>
            <a:r>
              <a:rPr lang="en-US" dirty="0"/>
              <a:t>If no argument is passed, then </a:t>
            </a:r>
            <a:r>
              <a:rPr lang="en-US" dirty="0" err="1"/>
              <a:t>IndexError</a:t>
            </a:r>
            <a:r>
              <a:rPr lang="en-US" dirty="0"/>
              <a:t> will be raised.</a:t>
            </a:r>
          </a:p>
        </p:txBody>
      </p:sp>
      <p:cxnSp>
        <p:nvCxnSpPr>
          <p:cNvPr id="10" name="Straight Arrow Connector 9"/>
          <p:cNvCxnSpPr/>
          <p:nvPr/>
        </p:nvCxnSpPr>
        <p:spPr>
          <a:xfrm>
            <a:off x="5866544" y="2979506"/>
            <a:ext cx="114043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820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Can’t open file</a:t>
            </a:r>
          </a:p>
        </p:txBody>
      </p:sp>
      <p:sp>
        <p:nvSpPr>
          <p:cNvPr id="3" name="Content Placeholder 2"/>
          <p:cNvSpPr>
            <a:spLocks noGrp="1"/>
          </p:cNvSpPr>
          <p:nvPr>
            <p:ph idx="1"/>
          </p:nvPr>
        </p:nvSpPr>
        <p:spPr/>
        <p:txBody>
          <a:bodyPr/>
          <a:lstStyle/>
          <a:p>
            <a:r>
              <a:rPr lang="en-US" dirty="0"/>
              <a:t>Trying to open an non-existent ﬁle</a:t>
            </a:r>
          </a:p>
          <a:p>
            <a:endParaRPr lang="en-US" dirty="0"/>
          </a:p>
        </p:txBody>
      </p:sp>
      <p:sp>
        <p:nvSpPr>
          <p:cNvPr id="9" name="Slide Number Placeholder 8"/>
          <p:cNvSpPr>
            <a:spLocks noGrp="1"/>
          </p:cNvSpPr>
          <p:nvPr>
            <p:ph type="sldNum" sz="quarter" idx="4294967295"/>
          </p:nvPr>
        </p:nvSpPr>
        <p:spPr>
          <a:xfrm>
            <a:off x="9448800" y="6380163"/>
            <a:ext cx="2743200" cy="365125"/>
          </a:xfrm>
          <a:prstGeom prst="rect">
            <a:avLst/>
          </a:prstGeom>
        </p:spPr>
        <p:txBody>
          <a:bodyPr/>
          <a:lstStyle/>
          <a:p>
            <a:r>
              <a:rPr lang="en-US"/>
              <a:t>Slide </a:t>
            </a:r>
            <a:fld id="{5C35FCF4-C3EF-BD43-82E0-05BC237DAD2A}" type="slidenum">
              <a:rPr lang="en-US" smtClean="0"/>
              <a:pPr/>
              <a:t>31</a:t>
            </a:fld>
            <a:endParaRPr lang="en-US" dirty="0"/>
          </a:p>
        </p:txBody>
      </p:sp>
      <p:sp>
        <p:nvSpPr>
          <p:cNvPr id="4" name="TextBox 3"/>
          <p:cNvSpPr txBox="1"/>
          <p:nvPr/>
        </p:nvSpPr>
        <p:spPr>
          <a:xfrm>
            <a:off x="735256" y="2374367"/>
            <a:ext cx="7905309" cy="2308324"/>
          </a:xfrm>
          <a:prstGeom prst="rect">
            <a:avLst/>
          </a:prstGeom>
          <a:noFill/>
          <a:ln>
            <a:solidFill>
              <a:schemeClr val="tx1"/>
            </a:solidFill>
          </a:ln>
        </p:spPr>
        <p:txBody>
          <a:bodyPr wrap="square" rtlCol="0">
            <a:spAutoFit/>
          </a:bodyPr>
          <a:lstStyle/>
          <a:p>
            <a:r>
              <a:rPr lang="en-US" sz="2400" b="1" dirty="0">
                <a:solidFill>
                  <a:srgbClr val="0070C0"/>
                </a:solidFill>
                <a:latin typeface="Courier New" panose="02070309020205020404" pitchFamily="49" charset="0"/>
                <a:cs typeface="Courier New" panose="02070309020205020404" pitchFamily="49" charset="0"/>
              </a:rPr>
              <a:t>import </a:t>
            </a:r>
            <a:r>
              <a:rPr lang="en-US" sz="2400" dirty="0">
                <a:latin typeface="Courier New" panose="02070309020205020404" pitchFamily="49" charset="0"/>
                <a:cs typeface="Courier New" panose="02070309020205020404" pitchFamily="49" charset="0"/>
              </a:rPr>
              <a:t>sys</a:t>
            </a:r>
          </a:p>
          <a:p>
            <a:r>
              <a:rPr lang="en-US" sz="2400" b="1" dirty="0">
                <a:solidFill>
                  <a:srgbClr val="0070C0"/>
                </a:solidFill>
                <a:latin typeface="Courier New" panose="02070309020205020404" pitchFamily="49" charset="0"/>
                <a:cs typeface="Courier New" panose="02070309020205020404" pitchFamily="49" charset="0"/>
              </a:rPr>
              <a:t>try</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inputFile</a:t>
            </a:r>
            <a:r>
              <a:rPr lang="en-US" sz="2400" dirty="0">
                <a:latin typeface="Courier New" panose="02070309020205020404" pitchFamily="49" charset="0"/>
                <a:cs typeface="Courier New" panose="02070309020205020404" pitchFamily="49" charset="0"/>
              </a:rPr>
              <a:t> = </a:t>
            </a:r>
            <a:r>
              <a:rPr lang="en-US" sz="2400" b="1" dirty="0">
                <a:solidFill>
                  <a:srgbClr val="0070C0"/>
                </a:solidFill>
                <a:latin typeface="Courier New" panose="02070309020205020404" pitchFamily="49" charset="0"/>
                <a:cs typeface="Courier New" panose="02070309020205020404" pitchFamily="49" charset="0"/>
              </a:rPr>
              <a:t>open</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sys.argv</a:t>
            </a:r>
            <a:r>
              <a:rPr lang="en-US" sz="2400" dirty="0">
                <a:latin typeface="Courier New" panose="02070309020205020404" pitchFamily="49" charset="0"/>
                <a:cs typeface="Courier New" panose="02070309020205020404" pitchFamily="49" charset="0"/>
              </a:rPr>
              <a:t>[1], 'r') </a:t>
            </a:r>
          </a:p>
          <a:p>
            <a:r>
              <a:rPr lang="en-US" sz="2400" b="1" dirty="0">
                <a:solidFill>
                  <a:srgbClr val="0070C0"/>
                </a:solidFill>
                <a:latin typeface="Courier New" panose="02070309020205020404" pitchFamily="49" charset="0"/>
                <a:cs typeface="Courier New" panose="02070309020205020404" pitchFamily="49" charset="0"/>
              </a:rPr>
              <a:t>except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IOError</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IndexError</a:t>
            </a:r>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as</a:t>
            </a:r>
            <a:r>
              <a:rPr lang="en-US" sz="2400" dirty="0">
                <a:latin typeface="Courier New" panose="02070309020205020404" pitchFamily="49" charset="0"/>
                <a:cs typeface="Courier New" panose="02070309020205020404" pitchFamily="49" charset="0"/>
              </a:rPr>
              <a:t> detail:    </a:t>
            </a:r>
          </a:p>
          <a:p>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print</a:t>
            </a:r>
            <a:r>
              <a:rPr lang="en-US" sz="2400" dirty="0">
                <a:latin typeface="Courier New" panose="02070309020205020404" pitchFamily="49" charset="0"/>
                <a:cs typeface="Courier New" panose="02070309020205020404" pitchFamily="49" charset="0"/>
              </a:rPr>
              <a:t> (detail)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sys.exit</a:t>
            </a:r>
            <a:r>
              <a:rPr lang="en-US" sz="2400" dirty="0">
                <a:latin typeface="Courier New" panose="02070309020205020404" pitchFamily="49" charset="0"/>
                <a:cs typeface="Courier New" panose="02070309020205020404" pitchFamily="49" charset="0"/>
              </a:rPr>
              <a:t>(detail)</a:t>
            </a:r>
          </a:p>
        </p:txBody>
      </p:sp>
      <p:cxnSp>
        <p:nvCxnSpPr>
          <p:cNvPr id="11" name="Straight Arrow Connector 10"/>
          <p:cNvCxnSpPr/>
          <p:nvPr/>
        </p:nvCxnSpPr>
        <p:spPr>
          <a:xfrm flipH="1" flipV="1">
            <a:off x="3472665" y="3883631"/>
            <a:ext cx="1335641" cy="17363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p:cNvCxnSpPr/>
          <p:nvPr/>
        </p:nvCxnSpPr>
        <p:spPr>
          <a:xfrm flipH="1" flipV="1">
            <a:off x="4808307" y="3883631"/>
            <a:ext cx="152400" cy="173633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4458984" y="5653982"/>
            <a:ext cx="7024295" cy="369332"/>
          </a:xfrm>
          <a:prstGeom prst="rect">
            <a:avLst/>
          </a:prstGeom>
          <a:noFill/>
        </p:spPr>
        <p:txBody>
          <a:bodyPr wrap="none" rtlCol="0">
            <a:spAutoFit/>
          </a:bodyPr>
          <a:lstStyle/>
          <a:p>
            <a:r>
              <a:rPr lang="en-CA" dirty="0"/>
              <a:t>The variable detail will be assigned to which ever exception is raised first.</a:t>
            </a:r>
          </a:p>
        </p:txBody>
      </p:sp>
      <p:cxnSp>
        <p:nvCxnSpPr>
          <p:cNvPr id="16" name="Straight Arrow Connector 15"/>
          <p:cNvCxnSpPr/>
          <p:nvPr/>
        </p:nvCxnSpPr>
        <p:spPr>
          <a:xfrm flipV="1">
            <a:off x="2900390" y="4561726"/>
            <a:ext cx="664743" cy="72946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1279699" y="5291191"/>
            <a:ext cx="2758512" cy="369332"/>
          </a:xfrm>
          <a:prstGeom prst="rect">
            <a:avLst/>
          </a:prstGeom>
          <a:noFill/>
        </p:spPr>
        <p:txBody>
          <a:bodyPr wrap="none" rtlCol="0">
            <a:spAutoFit/>
          </a:bodyPr>
          <a:lstStyle/>
          <a:p>
            <a:r>
              <a:rPr lang="en-CA" dirty="0"/>
              <a:t>exit() accepts any data type</a:t>
            </a:r>
          </a:p>
        </p:txBody>
      </p:sp>
    </p:spTree>
    <p:extLst>
      <p:ext uri="{BB962C8B-B14F-4D97-AF65-F5344CB8AC3E}">
        <p14:creationId xmlns:p14="http://schemas.microsoft.com/office/powerpoint/2010/main" val="2018716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077" y="1352283"/>
            <a:ext cx="9481335" cy="5262979"/>
          </a:xfrm>
          <a:prstGeom prst="rect">
            <a:avLst/>
          </a:prstGeom>
          <a:noFill/>
          <a:ln>
            <a:solidFill>
              <a:schemeClr val="tx1"/>
            </a:solidFill>
          </a:ln>
        </p:spPr>
        <p:txBody>
          <a:bodyPr wrap="square" rtlCol="0">
            <a:spAutoFit/>
          </a:bodyPr>
          <a:lstStyle/>
          <a:p>
            <a:r>
              <a:rPr lang="en-US" sz="2400" b="1" dirty="0" err="1">
                <a:solidFill>
                  <a:srgbClr val="0070C0"/>
                </a:solidFill>
                <a:latin typeface="Courier New" panose="02070309020205020404" pitchFamily="49" charset="0"/>
                <a:cs typeface="Courier New" panose="02070309020205020404" pitchFamily="49" charset="0"/>
              </a:rPr>
              <a:t>def</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reverseLines</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inFilename</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outFilename</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try</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inFile</a:t>
            </a:r>
            <a:r>
              <a:rPr lang="en-US" sz="2400" dirty="0">
                <a:latin typeface="Courier New" panose="02070309020205020404" pitchFamily="49" charset="0"/>
                <a:cs typeface="Courier New" panose="02070309020205020404" pitchFamily="49" charset="0"/>
              </a:rPr>
              <a:t> = </a:t>
            </a:r>
            <a:r>
              <a:rPr lang="en-US" sz="2400" b="1" dirty="0">
                <a:solidFill>
                  <a:srgbClr val="0070C0"/>
                </a:solidFill>
                <a:latin typeface="Courier New" panose="02070309020205020404" pitchFamily="49" charset="0"/>
                <a:cs typeface="Courier New" panose="02070309020205020404" pitchFamily="49" charset="0"/>
              </a:rPr>
              <a:t>open</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inFilename</a:t>
            </a:r>
            <a:r>
              <a:rPr lang="en-US" sz="2400" dirty="0">
                <a:latin typeface="Courier New" panose="02070309020205020404" pitchFamily="49" charset="0"/>
                <a:cs typeface="Courier New" panose="02070309020205020404" pitchFamily="49" charset="0"/>
              </a:rPr>
              <a:t>,'r')</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outFile</a:t>
            </a:r>
            <a:r>
              <a:rPr lang="en-US" sz="2400" dirty="0">
                <a:latin typeface="Courier New" panose="02070309020205020404" pitchFamily="49" charset="0"/>
                <a:cs typeface="Courier New" panose="02070309020205020404" pitchFamily="49" charset="0"/>
              </a:rPr>
              <a:t> = </a:t>
            </a:r>
            <a:r>
              <a:rPr lang="en-US" sz="2400" b="1" dirty="0">
                <a:solidFill>
                  <a:srgbClr val="0070C0"/>
                </a:solidFill>
                <a:latin typeface="Courier New" panose="02070309020205020404" pitchFamily="49" charset="0"/>
                <a:cs typeface="Courier New" panose="02070309020205020404" pitchFamily="49" charset="0"/>
              </a:rPr>
              <a:t>open</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outFilename</a:t>
            </a:r>
            <a:r>
              <a:rPr lang="en-US" sz="2400" dirty="0">
                <a:latin typeface="Courier New" panose="02070309020205020404" pitchFamily="49" charset="0"/>
                <a:cs typeface="Courier New" panose="02070309020205020404" pitchFamily="49" charset="0"/>
              </a:rPr>
              <a:t>, 'w')</a:t>
            </a:r>
          </a:p>
          <a:p>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for</a:t>
            </a:r>
            <a:r>
              <a:rPr lang="en-US" sz="2400" dirty="0">
                <a:latin typeface="Courier New" panose="02070309020205020404" pitchFamily="49" charset="0"/>
                <a:cs typeface="Courier New" panose="02070309020205020404" pitchFamily="49" charset="0"/>
              </a:rPr>
              <a:t> line </a:t>
            </a:r>
            <a:r>
              <a:rPr lang="en-US" sz="2400" b="1" dirty="0">
                <a:solidFill>
                  <a:srgbClr val="0070C0"/>
                </a:solidFill>
                <a:latin typeface="Courier New" panose="02070309020205020404" pitchFamily="49" charset="0"/>
                <a:cs typeface="Courier New" panose="02070309020205020404" pitchFamily="49" charset="0"/>
              </a:rPr>
              <a:t>in</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inFile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line = </a:t>
            </a:r>
            <a:r>
              <a:rPr lang="en-US" sz="2400" dirty="0" err="1">
                <a:latin typeface="Courier New" panose="02070309020205020404" pitchFamily="49" charset="0"/>
                <a:cs typeface="Courier New" panose="02070309020205020404" pitchFamily="49" charset="0"/>
              </a:rPr>
              <a:t>line.rstrip</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outFile.write</a:t>
            </a:r>
            <a:r>
              <a:rPr lang="en-US" sz="2400" dirty="0">
                <a:latin typeface="Courier New" panose="02070309020205020404" pitchFamily="49" charset="0"/>
                <a:cs typeface="Courier New" panose="02070309020205020404" pitchFamily="49" charset="0"/>
              </a:rPr>
              <a:t>(line[::-1] + "\n")</a:t>
            </a:r>
          </a:p>
          <a:p>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except</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IOError</a:t>
            </a:r>
            <a:r>
              <a:rPr lang="en-US" sz="2400" dirty="0">
                <a:latin typeface="Courier New" panose="02070309020205020404" pitchFamily="49" charset="0"/>
                <a:cs typeface="Courier New" panose="02070309020205020404" pitchFamily="49" charset="0"/>
              </a:rPr>
              <a:t> :</a:t>
            </a:r>
          </a:p>
          <a:p>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print</a:t>
            </a:r>
            <a:r>
              <a:rPr lang="en-US" sz="2400" dirty="0">
                <a:latin typeface="Courier New" panose="02070309020205020404" pitchFamily="49" charset="0"/>
                <a:cs typeface="Courier New" panose="02070309020205020404" pitchFamily="49" charset="0"/>
              </a:rPr>
              <a:t>("Encountered problem")</a:t>
            </a:r>
          </a:p>
          <a:p>
            <a:r>
              <a:rPr lang="en-US" sz="2400"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finally:</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inFile.close</a:t>
            </a:r>
            <a:r>
              <a:rPr lang="en-US" sz="2400" dirty="0">
                <a:latin typeface="Courier New" panose="02070309020205020404" pitchFamily="49" charset="0"/>
                <a:cs typeface="Courier New" panose="02070309020205020404" pitchFamily="49" charset="0"/>
              </a:rPr>
              <a:t>()</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outFile.close</a:t>
            </a:r>
            <a:r>
              <a:rPr lang="en-US" sz="2400" dirty="0">
                <a:latin typeface="Courier New" panose="02070309020205020404" pitchFamily="49" charset="0"/>
                <a:cs typeface="Courier New" panose="02070309020205020404" pitchFamily="49" charset="0"/>
              </a:rPr>
              <a:t>()</a:t>
            </a:r>
          </a:p>
          <a:p>
            <a:endParaRPr lang="en-US" sz="2400" dirty="0">
              <a:latin typeface="Courier New" panose="02070309020205020404" pitchFamily="49" charset="0"/>
              <a:cs typeface="Courier New" panose="02070309020205020404" pitchFamily="49" charset="0"/>
            </a:endParaRPr>
          </a:p>
          <a:p>
            <a:r>
              <a:rPr lang="en-US" sz="2400" dirty="0" err="1">
                <a:latin typeface="Courier New" panose="02070309020205020404" pitchFamily="49" charset="0"/>
                <a:cs typeface="Courier New" panose="02070309020205020404" pitchFamily="49" charset="0"/>
              </a:rPr>
              <a:t>reverseLines</a:t>
            </a:r>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names.txt","ReverseNames.txt</a:t>
            </a:r>
            <a:r>
              <a:rPr lang="en-US" sz="2400" dirty="0">
                <a:latin typeface="Courier New" panose="02070309020205020404" pitchFamily="49" charset="0"/>
                <a:cs typeface="Courier New" panose="02070309020205020404" pitchFamily="49" charset="0"/>
              </a:rPr>
              <a:t>")</a:t>
            </a:r>
          </a:p>
        </p:txBody>
      </p:sp>
      <p:sp>
        <p:nvSpPr>
          <p:cNvPr id="5" name="Title 1"/>
          <p:cNvSpPr>
            <a:spLocks noGrp="1"/>
          </p:cNvSpPr>
          <p:nvPr>
            <p:ph type="title"/>
          </p:nvPr>
        </p:nvSpPr>
        <p:spPr/>
        <p:txBody>
          <a:bodyPr/>
          <a:lstStyle/>
          <a:p>
            <a:r>
              <a:rPr lang="en-US" dirty="0"/>
              <a:t>Error Handling - Examples</a:t>
            </a:r>
          </a:p>
        </p:txBody>
      </p:sp>
      <p:sp>
        <p:nvSpPr>
          <p:cNvPr id="2" name="Slide Number Placeholder 1"/>
          <p:cNvSpPr>
            <a:spLocks noGrp="1"/>
          </p:cNvSpPr>
          <p:nvPr>
            <p:ph type="sldNum" sz="quarter" idx="4294967295"/>
          </p:nvPr>
        </p:nvSpPr>
        <p:spPr>
          <a:xfrm>
            <a:off x="9448800" y="6380163"/>
            <a:ext cx="2743200" cy="365125"/>
          </a:xfrm>
          <a:prstGeom prst="rect">
            <a:avLst/>
          </a:prstGeom>
        </p:spPr>
        <p:txBody>
          <a:bodyPr/>
          <a:lstStyle/>
          <a:p>
            <a:r>
              <a:rPr lang="en-US"/>
              <a:t>Slide </a:t>
            </a:r>
            <a:fld id="{5C35FCF4-C3EF-BD43-82E0-05BC237DAD2A}" type="slidenum">
              <a:rPr lang="en-US" smtClean="0"/>
              <a:pPr/>
              <a:t>32</a:t>
            </a:fld>
            <a:endParaRPr lang="en-US" dirty="0"/>
          </a:p>
        </p:txBody>
      </p:sp>
      <p:cxnSp>
        <p:nvCxnSpPr>
          <p:cNvPr id="6" name="Straight Arrow Connector 5"/>
          <p:cNvCxnSpPr/>
          <p:nvPr/>
        </p:nvCxnSpPr>
        <p:spPr>
          <a:xfrm flipV="1">
            <a:off x="6852863" y="2589088"/>
            <a:ext cx="2902449" cy="79111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9755312" y="2341808"/>
            <a:ext cx="2187587" cy="1754326"/>
          </a:xfrm>
          <a:prstGeom prst="rect">
            <a:avLst/>
          </a:prstGeom>
          <a:noFill/>
        </p:spPr>
        <p:txBody>
          <a:bodyPr wrap="none" rtlCol="0">
            <a:spAutoFit/>
          </a:bodyPr>
          <a:lstStyle/>
          <a:p>
            <a:r>
              <a:rPr lang="en-CA" i="1" dirty="0"/>
              <a:t>a:b:c</a:t>
            </a:r>
            <a:r>
              <a:rPr lang="en-CA" dirty="0"/>
              <a:t> counts in </a:t>
            </a:r>
          </a:p>
          <a:p>
            <a:r>
              <a:rPr lang="en-CA" dirty="0"/>
              <a:t>increments of </a:t>
            </a:r>
            <a:r>
              <a:rPr lang="en-CA" b="1" i="1" dirty="0"/>
              <a:t>c</a:t>
            </a:r>
            <a:r>
              <a:rPr lang="en-CA" dirty="0"/>
              <a:t> from </a:t>
            </a:r>
          </a:p>
          <a:p>
            <a:r>
              <a:rPr lang="en-CA" b="1" i="1" dirty="0"/>
              <a:t>a</a:t>
            </a:r>
            <a:r>
              <a:rPr lang="en-CA" dirty="0"/>
              <a:t> to </a:t>
            </a:r>
            <a:r>
              <a:rPr lang="en-CA" b="1" i="1" dirty="0"/>
              <a:t>b</a:t>
            </a:r>
            <a:r>
              <a:rPr lang="en-CA" dirty="0"/>
              <a:t> or from </a:t>
            </a:r>
            <a:r>
              <a:rPr lang="en-CA" b="1" i="1" dirty="0"/>
              <a:t>b</a:t>
            </a:r>
            <a:r>
              <a:rPr lang="en-CA" dirty="0"/>
              <a:t> to </a:t>
            </a:r>
            <a:r>
              <a:rPr lang="en-CA" b="1" i="1" dirty="0"/>
              <a:t>c</a:t>
            </a:r>
            <a:r>
              <a:rPr lang="en-CA" dirty="0"/>
              <a:t> </a:t>
            </a:r>
          </a:p>
          <a:p>
            <a:r>
              <a:rPr lang="en-CA" dirty="0"/>
              <a:t>depending on the </a:t>
            </a:r>
          </a:p>
          <a:p>
            <a:r>
              <a:rPr lang="en-CA" dirty="0"/>
              <a:t>sign of </a:t>
            </a:r>
            <a:r>
              <a:rPr lang="en-CA" b="1" i="1" dirty="0"/>
              <a:t>c</a:t>
            </a:r>
            <a:r>
              <a:rPr lang="en-CA" dirty="0"/>
              <a:t> (negative vs.</a:t>
            </a:r>
          </a:p>
          <a:p>
            <a:r>
              <a:rPr lang="en-CA"/>
              <a:t>positive).</a:t>
            </a:r>
            <a:endParaRPr lang="en-CA" dirty="0"/>
          </a:p>
        </p:txBody>
      </p:sp>
    </p:spTree>
    <p:extLst>
      <p:ext uri="{BB962C8B-B14F-4D97-AF65-F5344CB8AC3E}">
        <p14:creationId xmlns:p14="http://schemas.microsoft.com/office/powerpoint/2010/main" val="378735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055B-8968-B34B-9FF4-65C0E741632A}"/>
              </a:ext>
            </a:extLst>
          </p:cNvPr>
          <p:cNvSpPr>
            <a:spLocks noGrp="1"/>
          </p:cNvSpPr>
          <p:nvPr>
            <p:ph type="ctrTitle"/>
          </p:nvPr>
        </p:nvSpPr>
        <p:spPr/>
        <p:txBody>
          <a:bodyPr/>
          <a:lstStyle/>
          <a:p>
            <a:r>
              <a:rPr lang="en-US" dirty="0"/>
              <a:t>Onward to … </a:t>
            </a:r>
            <a:br>
              <a:rPr lang="en-US" dirty="0"/>
            </a:br>
            <a:r>
              <a:rPr lang="en-US" dirty="0"/>
              <a:t>recursion.</a:t>
            </a:r>
          </a:p>
        </p:txBody>
      </p:sp>
      <p:sp>
        <p:nvSpPr>
          <p:cNvPr id="3" name="Text Placeholder 2">
            <a:extLst>
              <a:ext uri="{FF2B5EF4-FFF2-40B4-BE49-F238E27FC236}">
                <a16:creationId xmlns:a16="http://schemas.microsoft.com/office/drawing/2014/main" id="{D11239FE-FADD-DC45-BE84-77F105C2A497}"/>
              </a:ext>
            </a:extLst>
          </p:cNvPr>
          <p:cNvSpPr>
            <a:spLocks noGrp="1"/>
          </p:cNvSpPr>
          <p:nvPr>
            <p:ph type="body" sz="quarter" idx="10"/>
          </p:nvPr>
        </p:nvSpPr>
        <p:spPr/>
        <p:txBody>
          <a:bodyPr/>
          <a:lstStyle/>
          <a:p>
            <a:r>
              <a:rPr lang="en-US" dirty="0"/>
              <a:t>Jonathan Hudson</a:t>
            </a:r>
          </a:p>
          <a:p>
            <a:r>
              <a:rPr lang="en-US" dirty="0">
                <a:hlinkClick r:id="rId2">
                  <a:extLst>
                    <a:ext uri="{A12FA001-AC4F-418D-AE19-62706E023703}">
                      <ahyp:hlinkClr xmlns:ahyp="http://schemas.microsoft.com/office/drawing/2018/hyperlinkcolor" val="tx"/>
                    </a:ext>
                  </a:extLst>
                </a:hlinkClick>
              </a:rPr>
              <a:t>jwhudson@ucalgary.ca</a:t>
            </a:r>
            <a:endParaRPr lang="en-US" dirty="0"/>
          </a:p>
          <a:p>
            <a:r>
              <a:rPr lang="en-CA" dirty="0">
                <a:hlinkClick r:id="rId3">
                  <a:extLst>
                    <a:ext uri="{A12FA001-AC4F-418D-AE19-62706E023703}">
                      <ahyp:hlinkClr xmlns:ahyp="http://schemas.microsoft.com/office/drawing/2018/hyperlinkcolor" val="tx"/>
                    </a:ext>
                  </a:extLst>
                </a:hlinkClick>
              </a:rPr>
              <a:t>https://pages.cpsc.ucalgary.ca/~hudsonj/</a:t>
            </a:r>
            <a:endParaRPr lang="en-US" dirty="0"/>
          </a:p>
        </p:txBody>
      </p:sp>
    </p:spTree>
    <p:extLst>
      <p:ext uri="{BB962C8B-B14F-4D97-AF65-F5344CB8AC3E}">
        <p14:creationId xmlns:p14="http://schemas.microsoft.com/office/powerpoint/2010/main" val="5613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US" dirty="0"/>
              <a:t>Exceptions can be handled is several ways:</a:t>
            </a:r>
          </a:p>
          <a:p>
            <a:pPr lvl="1"/>
            <a:r>
              <a:rPr lang="en-US" dirty="0"/>
              <a:t>Using conditionals: the code handles scenarios where errors may occur.</a:t>
            </a:r>
          </a:p>
          <a:p>
            <a:pPr lvl="1"/>
            <a:r>
              <a:rPr lang="en-US" dirty="0"/>
              <a:t>Using </a:t>
            </a:r>
            <a:r>
              <a:rPr lang="en-US" b="1" dirty="0"/>
              <a:t>try/except</a:t>
            </a:r>
            <a:r>
              <a:rPr lang="en-US" dirty="0"/>
              <a:t> blocks: placing code that may fail within a try/except block.</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01320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958FD-0E9B-4105-80D6-BA3F98C82E94}"/>
              </a:ext>
            </a:extLst>
          </p:cNvPr>
          <p:cNvSpPr>
            <a:spLocks noGrp="1"/>
          </p:cNvSpPr>
          <p:nvPr>
            <p:ph type="title"/>
          </p:nvPr>
        </p:nvSpPr>
        <p:spPr/>
        <p:txBody>
          <a:bodyPr/>
          <a:lstStyle/>
          <a:p>
            <a:r>
              <a:rPr lang="en-CA" dirty="0"/>
              <a:t>Try/Except</a:t>
            </a:r>
          </a:p>
        </p:txBody>
      </p:sp>
      <p:sp>
        <p:nvSpPr>
          <p:cNvPr id="5" name="Text Placeholder 4">
            <a:extLst>
              <a:ext uri="{FF2B5EF4-FFF2-40B4-BE49-F238E27FC236}">
                <a16:creationId xmlns:a16="http://schemas.microsoft.com/office/drawing/2014/main" id="{3B3E037C-0336-454A-A61D-0CC19EFB7B2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795221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Try/Except Block</a:t>
            </a:r>
          </a:p>
        </p:txBody>
      </p:sp>
      <p:sp>
        <p:nvSpPr>
          <p:cNvPr id="3" name="Content Placeholder 2"/>
          <p:cNvSpPr>
            <a:spLocks noGrp="1"/>
          </p:cNvSpPr>
          <p:nvPr>
            <p:ph idx="1"/>
          </p:nvPr>
        </p:nvSpPr>
        <p:spPr/>
        <p:txBody>
          <a:bodyPr>
            <a:normAutofit/>
          </a:bodyPr>
          <a:lstStyle/>
          <a:p>
            <a:pPr marL="0" indent="0">
              <a:buNone/>
            </a:pPr>
            <a:endParaRPr lang="en-US" b="1" dirty="0">
              <a:solidFill>
                <a:srgbClr val="0070C0"/>
              </a:solidFill>
              <a:latin typeface="Courier New" panose="02070309020205020404" pitchFamily="49" charset="0"/>
              <a:cs typeface="Courier New" panose="02070309020205020404" pitchFamily="49" charset="0"/>
            </a:endParaRPr>
          </a:p>
          <a:p>
            <a:pPr marL="0" indent="0">
              <a:buNone/>
            </a:pPr>
            <a:r>
              <a:rPr lang="en-US" b="1" dirty="0">
                <a:solidFill>
                  <a:srgbClr val="0070C0"/>
                </a:solidFill>
                <a:latin typeface="Courier New" panose="02070309020205020404" pitchFamily="49" charset="0"/>
                <a:cs typeface="Courier New" panose="02070309020205020404" pitchFamily="49" charset="0"/>
              </a:rPr>
              <a:t>try:    </a:t>
            </a:r>
          </a:p>
          <a:p>
            <a:pPr marL="0" indent="0">
              <a:buNone/>
            </a:pPr>
            <a:r>
              <a:rPr lang="en-US" dirty="0">
                <a:latin typeface="Courier New" panose="02070309020205020404" pitchFamily="49" charset="0"/>
                <a:cs typeface="Courier New" panose="02070309020205020404" pitchFamily="49" charset="0"/>
              </a:rPr>
              <a:t>	&lt;code segment that </a:t>
            </a:r>
            <a:r>
              <a:rPr lang="en-US" u="sng" dirty="0">
                <a:latin typeface="Courier New" panose="02070309020205020404" pitchFamily="49" charset="0"/>
                <a:cs typeface="Courier New" panose="02070309020205020404" pitchFamily="49" charset="0"/>
              </a:rPr>
              <a:t>may</a:t>
            </a:r>
            <a:r>
              <a:rPr lang="en-US" dirty="0">
                <a:latin typeface="Courier New" panose="02070309020205020404" pitchFamily="49" charset="0"/>
                <a:cs typeface="Courier New" panose="02070309020205020404" pitchFamily="49" charset="0"/>
              </a:rPr>
              <a:t> cause error&gt; </a:t>
            </a:r>
          </a:p>
          <a:p>
            <a:pPr marL="0" indent="0">
              <a:buNone/>
            </a:pPr>
            <a:r>
              <a:rPr lang="en-US" b="1" dirty="0">
                <a:solidFill>
                  <a:srgbClr val="0070C0"/>
                </a:solidFill>
                <a:latin typeface="Courier New" panose="02070309020205020404" pitchFamily="49" charset="0"/>
                <a:cs typeface="Courier New" panose="02070309020205020404" pitchFamily="49" charset="0"/>
              </a:rPr>
              <a:t>except:</a:t>
            </a:r>
          </a:p>
          <a:p>
            <a:pPr marL="0" indent="0">
              <a:buNone/>
            </a:pPr>
            <a:r>
              <a:rPr lang="en-US" dirty="0">
                <a:latin typeface="Courier New" panose="02070309020205020404" pitchFamily="49" charset="0"/>
                <a:cs typeface="Courier New" panose="02070309020205020404" pitchFamily="49" charset="0"/>
              </a:rPr>
              <a:t>	&lt;action to take when an exception occurs&gt; </a:t>
            </a:r>
          </a:p>
          <a:p>
            <a:pPr marL="0" indent="0">
              <a:buNone/>
            </a:pPr>
            <a:endParaRPr lang="en-US" dirty="0"/>
          </a:p>
        </p:txBody>
      </p:sp>
      <p:cxnSp>
        <p:nvCxnSpPr>
          <p:cNvPr id="5" name="Straight Arrow Connector 4"/>
          <p:cNvCxnSpPr/>
          <p:nvPr/>
        </p:nvCxnSpPr>
        <p:spPr>
          <a:xfrm flipV="1">
            <a:off x="2505780" y="1793623"/>
            <a:ext cx="586153" cy="47774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91933" y="1394586"/>
            <a:ext cx="4929554" cy="400110"/>
          </a:xfrm>
          <a:prstGeom prst="rect">
            <a:avLst/>
          </a:prstGeom>
          <a:noFill/>
        </p:spPr>
        <p:txBody>
          <a:bodyPr wrap="square" rtlCol="0">
            <a:spAutoFit/>
          </a:bodyPr>
          <a:lstStyle/>
          <a:p>
            <a:r>
              <a:rPr lang="en-US" sz="2000" dirty="0"/>
              <a:t>Always executed, but may raise exception(s).</a:t>
            </a:r>
          </a:p>
        </p:txBody>
      </p:sp>
      <p:cxnSp>
        <p:nvCxnSpPr>
          <p:cNvPr id="19" name="Straight Arrow Connector 18"/>
          <p:cNvCxnSpPr>
            <a:endCxn id="20" idx="1"/>
          </p:cNvCxnSpPr>
          <p:nvPr/>
        </p:nvCxnSpPr>
        <p:spPr>
          <a:xfrm>
            <a:off x="2505780" y="4252033"/>
            <a:ext cx="846992" cy="4866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352772" y="4538668"/>
            <a:ext cx="4929554" cy="400110"/>
          </a:xfrm>
          <a:prstGeom prst="rect">
            <a:avLst/>
          </a:prstGeom>
          <a:noFill/>
        </p:spPr>
        <p:txBody>
          <a:bodyPr wrap="square" rtlCol="0">
            <a:spAutoFit/>
          </a:bodyPr>
          <a:lstStyle/>
          <a:p>
            <a:r>
              <a:rPr lang="en-US" sz="2000" dirty="0"/>
              <a:t>executed only if exception(s) occur</a:t>
            </a:r>
          </a:p>
        </p:txBody>
      </p:sp>
      <p:cxnSp>
        <p:nvCxnSpPr>
          <p:cNvPr id="10" name="Straight Arrow Connector 9"/>
          <p:cNvCxnSpPr/>
          <p:nvPr/>
        </p:nvCxnSpPr>
        <p:spPr>
          <a:xfrm>
            <a:off x="1004040" y="3544584"/>
            <a:ext cx="0" cy="168082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609" y="5225413"/>
            <a:ext cx="4929554" cy="707886"/>
          </a:xfrm>
          <a:prstGeom prst="rect">
            <a:avLst/>
          </a:prstGeom>
          <a:noFill/>
        </p:spPr>
        <p:txBody>
          <a:bodyPr wrap="square" rtlCol="0">
            <a:spAutoFit/>
          </a:bodyPr>
          <a:lstStyle/>
          <a:p>
            <a:r>
              <a:rPr lang="en-US" sz="2000" dirty="0"/>
              <a:t>catch any exception that may occur within the try block.</a:t>
            </a:r>
          </a:p>
        </p:txBody>
      </p:sp>
    </p:spTree>
    <p:extLst>
      <p:ext uri="{BB962C8B-B14F-4D97-AF65-F5344CB8AC3E}">
        <p14:creationId xmlns:p14="http://schemas.microsoft.com/office/powerpoint/2010/main" val="371715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US" dirty="0"/>
              <a:t>Example: open a file.</a:t>
            </a:r>
          </a:p>
          <a:p>
            <a:pPr marL="0" indent="0">
              <a:buNone/>
            </a:pPr>
            <a:endParaRPr lang="en-US" dirty="0"/>
          </a:p>
        </p:txBody>
      </p:sp>
      <p:sp>
        <p:nvSpPr>
          <p:cNvPr id="7" name="TextBox 6"/>
          <p:cNvSpPr txBox="1"/>
          <p:nvPr/>
        </p:nvSpPr>
        <p:spPr>
          <a:xfrm>
            <a:off x="562628" y="4389561"/>
            <a:ext cx="6250429" cy="1477328"/>
          </a:xfrm>
          <a:prstGeom prst="rect">
            <a:avLst/>
          </a:prstGeom>
          <a:noFill/>
          <a:ln>
            <a:solidFill>
              <a:schemeClr val="tx1"/>
            </a:solidFill>
          </a:ln>
        </p:spPr>
        <p:txBody>
          <a:bodyPr wrap="none" rtlCol="0">
            <a:spAutoFit/>
          </a:bodyPr>
          <a:lstStyle/>
          <a:p>
            <a:r>
              <a:rPr lang="en-US" b="1" dirty="0">
                <a:solidFill>
                  <a:srgbClr val="0070C0"/>
                </a:solidFill>
                <a:latin typeface="Courier New" panose="02070309020205020404" pitchFamily="49" charset="0"/>
                <a:cs typeface="Courier New" panose="02070309020205020404" pitchFamily="49" charset="0"/>
              </a:rPr>
              <a:t>try</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fileHandler</a:t>
            </a:r>
            <a:r>
              <a:rPr lang="en-US" dirty="0">
                <a:latin typeface="Courier New" panose="02070309020205020404" pitchFamily="49" charset="0"/>
                <a:cs typeface="Courier New" panose="02070309020205020404" pitchFamily="49" charset="0"/>
              </a:rPr>
              <a:t> = open("file does not exit")</a:t>
            </a:r>
          </a:p>
          <a:p>
            <a:endParaRPr lang="en-US"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except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("Oops! Something went wrong.")</a:t>
            </a:r>
            <a:endParaRPr lang="en-CA" dirty="0">
              <a:latin typeface="Courier New" panose="02070309020205020404" pitchFamily="49" charset="0"/>
              <a:cs typeface="Courier New" panose="02070309020205020404" pitchFamily="49" charset="0"/>
            </a:endParaRPr>
          </a:p>
        </p:txBody>
      </p:sp>
      <p:sp>
        <p:nvSpPr>
          <p:cNvPr id="10" name="TextBox 9"/>
          <p:cNvSpPr txBox="1"/>
          <p:nvPr/>
        </p:nvSpPr>
        <p:spPr>
          <a:xfrm>
            <a:off x="562628" y="2191946"/>
            <a:ext cx="6250429" cy="2031325"/>
          </a:xfrm>
          <a:prstGeom prst="rect">
            <a:avLst/>
          </a:prstGeom>
          <a:noFill/>
          <a:ln>
            <a:solidFill>
              <a:schemeClr val="tx1"/>
            </a:solidFill>
          </a:ln>
        </p:spPr>
        <p:txBody>
          <a:bodyPr wrap="none" rtlCol="0">
            <a:spAutoFit/>
          </a:bodyPr>
          <a:lstStyle/>
          <a:p>
            <a:r>
              <a:rPr lang="en-US" b="1" dirty="0">
                <a:solidFill>
                  <a:srgbClr val="0070C0"/>
                </a:solidFill>
                <a:latin typeface="Courier New" panose="02070309020205020404" pitchFamily="49" charset="0"/>
                <a:cs typeface="Courier New" panose="02070309020205020404" pitchFamily="49" charset="0"/>
              </a:rPr>
              <a:t>from</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os</a:t>
            </a:r>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import</a:t>
            </a:r>
            <a:r>
              <a:rPr lang="en-US" dirty="0">
                <a:latin typeface="Courier New" panose="02070309020205020404" pitchFamily="49" charset="0"/>
                <a:cs typeface="Courier New" panose="02070309020205020404" pitchFamily="49" charset="0"/>
              </a:rPr>
              <a:t> path</a:t>
            </a:r>
          </a:p>
          <a:p>
            <a:endParaRPr lang="en-US"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path.exists</a:t>
            </a:r>
            <a:r>
              <a:rPr lang="en-US" dirty="0">
                <a:latin typeface="Courier New" panose="02070309020205020404" pitchFamily="49" charset="0"/>
                <a:cs typeface="Courier New" panose="02070309020205020404" pitchFamily="49" charset="0"/>
              </a:rPr>
              <a:t>("no file"):</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("File exists")</a:t>
            </a:r>
          </a:p>
          <a:p>
            <a:r>
              <a:rPr lang="en-US" b="1" dirty="0">
                <a:solidFill>
                  <a:srgbClr val="0070C0"/>
                </a:solidFill>
                <a:latin typeface="Courier New" panose="02070309020205020404" pitchFamily="49" charset="0"/>
                <a:cs typeface="Courier New" panose="02070309020205020404" pitchFamily="49" charset="0"/>
              </a:rPr>
              <a:t>else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fileHandler</a:t>
            </a:r>
            <a:r>
              <a:rPr lang="en-US" dirty="0">
                <a:latin typeface="Courier New" panose="02070309020205020404" pitchFamily="49" charset="0"/>
                <a:cs typeface="Courier New" panose="02070309020205020404" pitchFamily="49" charset="0"/>
              </a:rPr>
              <a:t> = open("file does not exit")</a:t>
            </a:r>
          </a:p>
          <a:p>
            <a:r>
              <a:rPr lang="en-US"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print</a:t>
            </a:r>
            <a:r>
              <a:rPr lang="en-US" dirty="0">
                <a:latin typeface="Courier New" panose="02070309020205020404" pitchFamily="49" charset="0"/>
                <a:cs typeface="Courier New" panose="02070309020205020404" pitchFamily="49" charset="0"/>
              </a:rPr>
              <a:t>(“File does not exist")</a:t>
            </a:r>
            <a:endParaRPr lang="en-CA"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0010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CA" dirty="0"/>
              <a:t>It is good coding practice to catch potential errors using conditionals instead of try/except blocks.</a:t>
            </a:r>
          </a:p>
          <a:p>
            <a:r>
              <a:rPr lang="en-CA" dirty="0"/>
              <a:t>However, in some cases, you must try/except.</a:t>
            </a:r>
          </a:p>
          <a:p>
            <a:endParaRPr lang="en-CA" dirty="0"/>
          </a:p>
          <a:p>
            <a:r>
              <a:rPr lang="en-CA" dirty="0"/>
              <a:t>Consider the open file example again. What happens if the file exists, but by the time the open() function is called, the file no longer exists or another process had locked it?</a:t>
            </a:r>
          </a:p>
          <a:p>
            <a:endParaRPr lang="en-CA" dirty="0"/>
          </a:p>
        </p:txBody>
      </p:sp>
    </p:spTree>
    <p:extLst>
      <p:ext uri="{BB962C8B-B14F-4D97-AF65-F5344CB8AC3E}">
        <p14:creationId xmlns:p14="http://schemas.microsoft.com/office/powerpoint/2010/main" val="317503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 Exception Handing</a:t>
            </a:r>
          </a:p>
        </p:txBody>
      </p:sp>
      <p:sp>
        <p:nvSpPr>
          <p:cNvPr id="3" name="Content Placeholder 2"/>
          <p:cNvSpPr>
            <a:spLocks noGrp="1"/>
          </p:cNvSpPr>
          <p:nvPr>
            <p:ph idx="1"/>
          </p:nvPr>
        </p:nvSpPr>
        <p:spPr/>
        <p:txBody>
          <a:bodyPr>
            <a:normAutofit/>
          </a:bodyPr>
          <a:lstStyle/>
          <a:p>
            <a:r>
              <a:rPr lang="en-CA" dirty="0"/>
              <a:t>The following code will crash if: the file exists, but was removed, renamed, locked, etc. at the </a:t>
            </a:r>
            <a:r>
              <a:rPr lang="en-CA" b="1" dirty="0"/>
              <a:t>input()</a:t>
            </a:r>
            <a:r>
              <a:rPr lang="en-CA" dirty="0"/>
              <a:t> function call.</a:t>
            </a:r>
          </a:p>
          <a:p>
            <a:endParaRPr lang="en-CA" dirty="0"/>
          </a:p>
          <a:p>
            <a:endParaRPr lang="en-CA" dirty="0"/>
          </a:p>
          <a:p>
            <a:endParaRPr lang="en-CA" dirty="0"/>
          </a:p>
          <a:p>
            <a:endParaRPr lang="en-CA" dirty="0"/>
          </a:p>
          <a:p>
            <a:endParaRPr lang="en-CA" dirty="0"/>
          </a:p>
          <a:p>
            <a:endParaRPr lang="en-CA" dirty="0"/>
          </a:p>
          <a:p>
            <a:r>
              <a:rPr lang="en-CA" dirty="0"/>
              <a:t>Try/except will handle the situation</a:t>
            </a:r>
          </a:p>
        </p:txBody>
      </p:sp>
      <p:sp>
        <p:nvSpPr>
          <p:cNvPr id="9" name="TextBox 8"/>
          <p:cNvSpPr txBox="1"/>
          <p:nvPr/>
        </p:nvSpPr>
        <p:spPr>
          <a:xfrm>
            <a:off x="669302" y="2456713"/>
            <a:ext cx="8648521" cy="2554545"/>
          </a:xfrm>
          <a:prstGeom prst="rect">
            <a:avLst/>
          </a:prstGeom>
          <a:noFill/>
          <a:ln>
            <a:solidFill>
              <a:schemeClr val="tx1"/>
            </a:solidFill>
          </a:ln>
        </p:spPr>
        <p:txBody>
          <a:bodyPr wrap="none" rtlCol="0">
            <a:spAutoFit/>
          </a:bodyPr>
          <a:lstStyle/>
          <a:p>
            <a:r>
              <a:rPr lang="en-US" sz="2000" b="1" dirty="0">
                <a:solidFill>
                  <a:srgbClr val="0070C0"/>
                </a:solidFill>
                <a:latin typeface="Courier New" panose="02070309020205020404" pitchFamily="49" charset="0"/>
                <a:cs typeface="Courier New" panose="02070309020205020404" pitchFamily="49" charset="0"/>
              </a:rPr>
              <a:t>from</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os</a:t>
            </a:r>
            <a:r>
              <a:rPr lang="en-US" sz="2000" dirty="0">
                <a:latin typeface="Courier New" panose="02070309020205020404" pitchFamily="49" charset="0"/>
                <a:cs typeface="Courier New" panose="02070309020205020404" pitchFamily="49" charset="0"/>
              </a:rPr>
              <a:t> </a:t>
            </a:r>
            <a:r>
              <a:rPr lang="en-US" sz="2000" b="1" dirty="0">
                <a:solidFill>
                  <a:srgbClr val="0070C0"/>
                </a:solidFill>
                <a:latin typeface="Courier New" panose="02070309020205020404" pitchFamily="49" charset="0"/>
                <a:cs typeface="Courier New" panose="02070309020205020404" pitchFamily="49" charset="0"/>
              </a:rPr>
              <a:t>import</a:t>
            </a:r>
            <a:r>
              <a:rPr lang="en-US" sz="2000" dirty="0">
                <a:latin typeface="Courier New" panose="02070309020205020404" pitchFamily="49" charset="0"/>
                <a:cs typeface="Courier New" panose="02070309020205020404" pitchFamily="49" charset="0"/>
              </a:rPr>
              <a:t> path</a:t>
            </a:r>
          </a:p>
          <a:p>
            <a:endParaRPr lang="en-US" sz="2000" dirty="0">
              <a:latin typeface="Courier New" panose="02070309020205020404" pitchFamily="49" charset="0"/>
              <a:cs typeface="Courier New" panose="02070309020205020404" pitchFamily="49" charset="0"/>
            </a:endParaRPr>
          </a:p>
          <a:p>
            <a:r>
              <a:rPr lang="en-US" sz="2000" dirty="0" err="1">
                <a:latin typeface="Courier New" panose="02070309020205020404" pitchFamily="49" charset="0"/>
                <a:cs typeface="Courier New" panose="02070309020205020404" pitchFamily="49" charset="0"/>
              </a:rPr>
              <a:t>filePath</a:t>
            </a:r>
            <a:r>
              <a:rPr lang="en-US" sz="2000" dirty="0">
                <a:latin typeface="Courier New" panose="02070309020205020404" pitchFamily="49" charset="0"/>
                <a:cs typeface="Courier New" panose="02070309020205020404" pitchFamily="49" charset="0"/>
              </a:rPr>
              <a:t> = "C:/…/inputFile.txt"</a:t>
            </a:r>
          </a:p>
          <a:p>
            <a:endParaRPr lang="en-US" sz="2000" dirty="0">
              <a:latin typeface="Courier New" panose="02070309020205020404" pitchFamily="49" charset="0"/>
              <a:cs typeface="Courier New" panose="02070309020205020404" pitchFamily="49" charset="0"/>
            </a:endParaRPr>
          </a:p>
          <a:p>
            <a:r>
              <a:rPr lang="en-US" sz="2000" b="1" dirty="0">
                <a:solidFill>
                  <a:srgbClr val="0070C0"/>
                </a:solidFill>
                <a:latin typeface="Courier New" panose="02070309020205020404" pitchFamily="49" charset="0"/>
                <a:cs typeface="Courier New" panose="02070309020205020404" pitchFamily="49" charset="0"/>
              </a:rPr>
              <a:t>if</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path.exists</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filePath</a:t>
            </a:r>
            <a:r>
              <a:rPr lang="en-US" sz="2000" dirty="0">
                <a:latin typeface="Courier New" panose="02070309020205020404" pitchFamily="49" charset="0"/>
                <a:cs typeface="Courier New" panose="02070309020205020404" pitchFamily="49" charset="0"/>
              </a:rPr>
              <a:t>): #File exists</a:t>
            </a:r>
          </a:p>
          <a:p>
            <a:r>
              <a:rPr lang="en-US" sz="2000" dirty="0">
                <a:latin typeface="Courier New" panose="02070309020205020404" pitchFamily="49" charset="0"/>
                <a:cs typeface="Courier New" panose="02070309020205020404" pitchFamily="49" charset="0"/>
              </a:rPr>
              <a:t>    print("File exists")</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userInput</a:t>
            </a: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input</a:t>
            </a:r>
            <a:r>
              <a:rPr lang="en-US" sz="2000" dirty="0">
                <a:latin typeface="Courier New" panose="02070309020205020404" pitchFamily="49" charset="0"/>
                <a:cs typeface="Courier New" panose="02070309020205020404" pitchFamily="49" charset="0"/>
              </a:rPr>
              <a:t>("How U </a:t>
            </a:r>
            <a:r>
              <a:rPr lang="en-US" sz="2000" dirty="0" err="1">
                <a:latin typeface="Courier New" panose="02070309020205020404" pitchFamily="49" charset="0"/>
                <a:cs typeface="Courier New" panose="02070309020205020404" pitchFamily="49" charset="0"/>
              </a:rPr>
              <a:t>doin</a:t>
            </a:r>
            <a:r>
              <a:rPr lang="en-US" sz="2000" dirty="0">
                <a:latin typeface="Courier New" panose="02070309020205020404" pitchFamily="49" charset="0"/>
                <a:cs typeface="Courier New" panose="02070309020205020404" pitchFamily="49" charset="0"/>
              </a:rPr>
              <a:t>?") #file deleted</a:t>
            </a:r>
          </a:p>
          <a:p>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fileHandler</a:t>
            </a:r>
            <a:r>
              <a:rPr lang="en-US" sz="2000" dirty="0">
                <a:latin typeface="Courier New" panose="02070309020205020404" pitchFamily="49" charset="0"/>
                <a:cs typeface="Courier New" panose="02070309020205020404" pitchFamily="49" charset="0"/>
              </a:rPr>
              <a:t> = </a:t>
            </a:r>
            <a:r>
              <a:rPr lang="en-US" sz="2000" b="1" dirty="0">
                <a:solidFill>
                  <a:srgbClr val="0070C0"/>
                </a:solidFill>
                <a:latin typeface="Courier New" panose="02070309020205020404" pitchFamily="49" charset="0"/>
                <a:cs typeface="Courier New" panose="02070309020205020404" pitchFamily="49" charset="0"/>
              </a:rPr>
              <a:t>open</a:t>
            </a:r>
            <a:r>
              <a:rPr lang="en-US" sz="2000" dirty="0">
                <a:latin typeface="Courier New" panose="02070309020205020404" pitchFamily="49" charset="0"/>
                <a:cs typeface="Courier New" panose="02070309020205020404" pitchFamily="49" charset="0"/>
              </a:rPr>
              <a:t>("file does not exit") #exception</a:t>
            </a:r>
          </a:p>
        </p:txBody>
      </p:sp>
    </p:spTree>
    <p:extLst>
      <p:ext uri="{BB962C8B-B14F-4D97-AF65-F5344CB8AC3E}">
        <p14:creationId xmlns:p14="http://schemas.microsoft.com/office/powerpoint/2010/main" val="3609896897"/>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2153</Words>
  <Application>Microsoft Office PowerPoint</Application>
  <PresentationFormat>Widescreen</PresentationFormat>
  <Paragraphs>280</Paragraphs>
  <Slides>33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Courier New</vt:lpstr>
      <vt:lpstr>Office Theme</vt:lpstr>
      <vt:lpstr>System: Exceptions</vt:lpstr>
      <vt:lpstr>Revisiting Errors</vt:lpstr>
      <vt:lpstr>Exceptions</vt:lpstr>
      <vt:lpstr>Exceptions - Exception Handing</vt:lpstr>
      <vt:lpstr>Try/Except</vt:lpstr>
      <vt:lpstr>Exceptions – Try/Except Block</vt:lpstr>
      <vt:lpstr>Exceptions - Exception Handing</vt:lpstr>
      <vt:lpstr>Exceptions - Exception Handing</vt:lpstr>
      <vt:lpstr>Exceptions - Exception Handing</vt:lpstr>
      <vt:lpstr>Exceptions - Exception Handing</vt:lpstr>
      <vt:lpstr>Naming Exceptions</vt:lpstr>
      <vt:lpstr>Exceptions – Try/Except Block - Catching Specific Exception</vt:lpstr>
      <vt:lpstr>Exceptions – Catching Several Specific Exceptions</vt:lpstr>
      <vt:lpstr>Try/Except/Except</vt:lpstr>
      <vt:lpstr>Exceptions – Catching Several Specific Exceptions</vt:lpstr>
      <vt:lpstr>Exceptions – Catching Several Specific Exceptions</vt:lpstr>
      <vt:lpstr>Try/Except/Else</vt:lpstr>
      <vt:lpstr>Exceptions – Try/Except Block - else and finally Causes</vt:lpstr>
      <vt:lpstr>Try/Except/Finally</vt:lpstr>
      <vt:lpstr>Exceptions – Try/Except Block - else and finally Causes</vt:lpstr>
      <vt:lpstr>Exceptions – Try/Except Block - else and finally Causes</vt:lpstr>
      <vt:lpstr>Exceptions – Try/Except Block - else and finally Causes</vt:lpstr>
      <vt:lpstr>Try/Except Summary</vt:lpstr>
      <vt:lpstr>Exceptions – Try/Except Block – Putting It All Together</vt:lpstr>
      <vt:lpstr>exit()</vt:lpstr>
      <vt:lpstr>Error Handling - exit() Function</vt:lpstr>
      <vt:lpstr>Error Handling - exit() Function</vt:lpstr>
      <vt:lpstr>Examples</vt:lpstr>
      <vt:lpstr>Raising an Exception</vt:lpstr>
      <vt:lpstr>Invalid Index</vt:lpstr>
      <vt:lpstr>Can’t open file</vt:lpstr>
      <vt:lpstr>Error Handling - Examples</vt:lpstr>
      <vt:lpstr>Onward to …  recursion.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2020-08-24T23:42:15Z</dcterms:created>
  <dcterms:modified xsi:type="dcterms:W3CDTF">2020-09-08T20:15:10Z</dcterms:modified>
</cp:coreProperties>
</file>