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408" r:id="rId3"/>
    <p:sldId id="376" r:id="rId4"/>
    <p:sldId id="670" r:id="rId5"/>
    <p:sldId id="377" r:id="rId6"/>
    <p:sldId id="414" r:id="rId7"/>
    <p:sldId id="413" r:id="rId8"/>
    <p:sldId id="671" r:id="rId9"/>
    <p:sldId id="378" r:id="rId10"/>
    <p:sldId id="672" r:id="rId11"/>
    <p:sldId id="384" r:id="rId12"/>
    <p:sldId id="385" r:id="rId13"/>
    <p:sldId id="676" r:id="rId14"/>
    <p:sldId id="419" r:id="rId15"/>
    <p:sldId id="386" r:id="rId16"/>
    <p:sldId id="677" r:id="rId17"/>
    <p:sldId id="421" r:id="rId18"/>
    <p:sldId id="422" r:id="rId19"/>
    <p:sldId id="424" r:id="rId20"/>
    <p:sldId id="426" r:id="rId21"/>
    <p:sldId id="429" r:id="rId22"/>
    <p:sldId id="673" r:id="rId23"/>
    <p:sldId id="387" r:id="rId24"/>
    <p:sldId id="674" r:id="rId25"/>
    <p:sldId id="662" r:id="rId26"/>
    <p:sldId id="383" r:id="rId27"/>
    <p:sldId id="428" r:id="rId28"/>
    <p:sldId id="675" r:id="rId29"/>
    <p:sldId id="448" r:id="rId30"/>
    <p:sldId id="451" r:id="rId31"/>
    <p:sldId id="449" r:id="rId32"/>
    <p:sldId id="450" r:id="rId33"/>
    <p:sldId id="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9CB58-1A83-4813-A0C7-DA9D8B109519}" v="1" dt="2020-09-08T20:15:52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55" d="100"/>
          <a:sy n="55" d="100"/>
        </p:scale>
        <p:origin x="96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81D76-60F9-47E9-8740-543FAF43A302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9D31D-5E63-46A9-B7C0-742FF5CB6F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64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76C23CAC-A95A-464C-A1A2-723BB2121C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A4A94232-E920-4512-ACBE-FB5E029384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3841C704-28B6-47B6-BFF9-FE3851920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E8C6F4-89C6-4E3E-8500-80D89926E1E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4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A22BD993-5211-4D42-975A-5372E8C624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62B646E0-4D1C-4F64-ADA8-BF1B816B97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167A895A-67EB-417F-B8BA-789469540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A94C23-A442-4565-B955-E85629D7665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8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A22BD993-5211-4D42-975A-5372E8C624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62B646E0-4D1C-4F64-ADA8-BF1B816B97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167A895A-67EB-417F-B8BA-789469540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A94C23-A442-4565-B955-E85629D7665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8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18D66F3A-F668-49FD-A7E7-9FCFEBFE73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25ED34F9-AEE4-4B7E-BDC5-893C7CB68B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42E694D1-6DA1-4FCF-9130-AF7DC4CAE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1A2E01-F1A6-49D5-A42C-3F9BA6C49BA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5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B7298FBB-330E-4ECC-A41E-B45773872B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0C50E1D7-4778-42C7-9D23-0FBF710579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60C3D313-ED2E-4403-BFD2-6D47A1A98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2BFB45-4E30-4E91-86B4-44E9E442B8F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34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44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System: Files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217: </a:t>
            </a:r>
            <a:r>
              <a:rPr lang="en-GB" dirty="0"/>
              <a:t>Introduction to Computer Science for Multidisciplinary Studies I</a:t>
            </a:r>
            <a:endParaRPr lang="en-US" dirty="0"/>
          </a:p>
          <a:p>
            <a:r>
              <a:rPr lang="en-US"/>
              <a:t>Fall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September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D09B2-8F1A-4D55-A022-BAFEBEA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Reading from a 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684444-6CFE-43FC-9CA4-0D365FC1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938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Various ways to read files (in text mode):</a:t>
            </a:r>
          </a:p>
          <a:p>
            <a:pPr lvl="1"/>
            <a:r>
              <a:rPr lang="en-US" sz="2800" dirty="0"/>
              <a:t>data = </a:t>
            </a:r>
            <a:r>
              <a:rPr lang="en-US" sz="2800" dirty="0" err="1"/>
              <a:t>inputFile.</a:t>
            </a:r>
            <a:r>
              <a:rPr lang="en-US" sz="2800" b="1" dirty="0" err="1"/>
              <a:t>read</a:t>
            </a:r>
            <a:r>
              <a:rPr lang="en-US" sz="2800" b="1" dirty="0"/>
              <a:t>()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Reads the entire file as one big string.</a:t>
            </a:r>
          </a:p>
          <a:p>
            <a:pPr lvl="1"/>
            <a:r>
              <a:rPr lang="en-US" sz="2800" dirty="0"/>
              <a:t>data = </a:t>
            </a:r>
            <a:r>
              <a:rPr lang="en-US" sz="2800" dirty="0" err="1"/>
              <a:t>inputFile.</a:t>
            </a:r>
            <a:r>
              <a:rPr lang="en-US" sz="2800" b="1" dirty="0" err="1"/>
              <a:t>read</a:t>
            </a:r>
            <a:r>
              <a:rPr lang="en-US" sz="2800" b="1" dirty="0"/>
              <a:t>(128)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Reads 128 characters from the file.</a:t>
            </a:r>
          </a:p>
          <a:p>
            <a:pPr lvl="1"/>
            <a:r>
              <a:rPr lang="en-US" sz="2800" dirty="0"/>
              <a:t>data = </a:t>
            </a:r>
            <a:r>
              <a:rPr lang="en-US" sz="2800" dirty="0" err="1"/>
              <a:t>inputFile.</a:t>
            </a:r>
            <a:r>
              <a:rPr lang="en-US" sz="2800" b="1" dirty="0" err="1"/>
              <a:t>readline</a:t>
            </a:r>
            <a:r>
              <a:rPr lang="en-US" sz="2800" b="1" dirty="0"/>
              <a:t>()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Reading one line from a file</a:t>
            </a:r>
            <a:r>
              <a:rPr lang="en-US" sz="2800" dirty="0">
                <a:sym typeface="Wingdings" panose="05000000000000000000" pitchFamily="2" charset="2"/>
              </a:rPr>
              <a:t>.</a:t>
            </a:r>
            <a:endParaRPr lang="en-US" sz="2800" dirty="0"/>
          </a:p>
          <a:p>
            <a:pPr lvl="1"/>
            <a:r>
              <a:rPr lang="en-US" sz="2800" dirty="0"/>
              <a:t>data = </a:t>
            </a:r>
            <a:r>
              <a:rPr lang="en-US" sz="2800" dirty="0" err="1"/>
              <a:t>inputFile.</a:t>
            </a:r>
            <a:r>
              <a:rPr lang="en-US" sz="2800" b="1" dirty="0" err="1"/>
              <a:t>readlines</a:t>
            </a:r>
            <a:r>
              <a:rPr lang="en-US" sz="2800" b="1" dirty="0"/>
              <a:t>()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Read all lines from a file. The lines will be stored in a list and each line of the ﬁle is a list item.</a:t>
            </a:r>
          </a:p>
        </p:txBody>
      </p:sp>
    </p:spTree>
    <p:extLst>
      <p:ext uri="{BB962C8B-B14F-4D97-AF65-F5344CB8AC3E}">
        <p14:creationId xmlns:p14="http://schemas.microsoft.com/office/powerpoint/2010/main" val="2368753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For Loop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will print every line in the file named </a:t>
            </a:r>
            <a:r>
              <a:rPr lang="en-CA" i="1" dirty="0"/>
              <a:t>inputFile.txt:</a:t>
            </a:r>
          </a:p>
          <a:p>
            <a:endParaRPr lang="en-CA" i="1" dirty="0"/>
          </a:p>
          <a:p>
            <a:endParaRPr lang="en-CA" i="1" dirty="0"/>
          </a:p>
          <a:p>
            <a:endParaRPr lang="en-CA" i="1" dirty="0"/>
          </a:p>
          <a:p>
            <a:endParaRPr lang="en-CA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62628" y="2082057"/>
            <a:ext cx="58993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'C:/…/inputFile.txt’</a:t>
            </a:r>
          </a:p>
          <a:p>
            <a:endParaRPr lang="en-CA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line </a:t>
            </a: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CA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line.rstrip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34337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For Loop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will print every line in the file named </a:t>
            </a:r>
            <a:r>
              <a:rPr lang="en-CA" i="1" dirty="0"/>
              <a:t>inputFile.txt:</a:t>
            </a:r>
          </a:p>
          <a:p>
            <a:r>
              <a:rPr lang="en-CA" dirty="0"/>
              <a:t>Alternatively, you can do the following: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546" y="2802692"/>
            <a:ext cx="64524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CA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'C:/…/inputFile.txt’</a:t>
            </a:r>
          </a:p>
          <a:p>
            <a:endParaRPr lang="en-CA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lines =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readlines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line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lines: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line.rstrip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endParaRPr lang="en-CA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5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While Loop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will also print every line in the file named </a:t>
            </a:r>
            <a:r>
              <a:rPr lang="en-CA" i="1" dirty="0"/>
              <a:t>inputFile.txt: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62628" y="2521367"/>
            <a:ext cx="64540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'C:/…/inputFile.txt'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line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fileHandler.readline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line != "":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line.rstrip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line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fileHandler.readline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308346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File Pointer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open() is called, a file handler that contains a pointer is returned to the caller.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)</a:t>
            </a:r>
          </a:p>
          <a:p>
            <a:r>
              <a:rPr lang="en-US" dirty="0"/>
              <a:t>This pointer, initially, “points” at the beginning of the opened file.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('Current position: %d’ %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fileHandler.tell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r>
              <a:rPr lang="en-US" dirty="0">
                <a:sym typeface="Wingdings" panose="05000000000000000000" pitchFamily="2" charset="2"/>
              </a:rPr>
              <a:t> 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40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File Pointer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open() is called, a file handler that contains a pointer is returned to the caller. 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)</a:t>
            </a:r>
          </a:p>
          <a:p>
            <a:r>
              <a:rPr lang="en-US" dirty="0"/>
              <a:t>As the program makes calls to various read functions, the pointer’s position increments by the number of characters that have been read.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('read: %s’ %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(1))</a:t>
            </a:r>
            <a:r>
              <a:rPr lang="en-US" dirty="0">
                <a:sym typeface="Wingdings" panose="05000000000000000000" pitchFamily="2" charset="2"/>
              </a:rPr>
              <a:t>  char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('Current position: %d’ %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fileHandler.tell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r>
              <a:rPr lang="en-US" dirty="0">
                <a:sym typeface="Wingdings" panose="05000000000000000000" pitchFamily="2" charset="2"/>
              </a:rPr>
              <a:t>  1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2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File Pointer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use the </a:t>
            </a:r>
            <a:r>
              <a:rPr lang="en-US" i="1" dirty="0"/>
              <a:t>seek(offset, whence) </a:t>
            </a:r>
            <a:r>
              <a:rPr lang="en-US" dirty="0"/>
              <a:t>function to reposition the ﬁle pointer any where in the file:</a:t>
            </a:r>
          </a:p>
          <a:p>
            <a:pPr lvl="1"/>
            <a:r>
              <a:rPr lang="en-US" b="1" dirty="0"/>
              <a:t>Offset</a:t>
            </a:r>
            <a:r>
              <a:rPr lang="en-US" dirty="0"/>
              <a:t> is the position to move to</a:t>
            </a:r>
          </a:p>
          <a:p>
            <a:pPr lvl="1"/>
            <a:r>
              <a:rPr lang="en-US" b="1" dirty="0"/>
              <a:t>Whence</a:t>
            </a:r>
            <a:r>
              <a:rPr lang="en-US" dirty="0"/>
              <a:t> is an optional parameter that can be:</a:t>
            </a:r>
          </a:p>
          <a:p>
            <a:pPr lvl="2"/>
            <a:r>
              <a:rPr lang="en-US" sz="2400" dirty="0"/>
              <a:t>0: the offset is an absolute position starting from the beginning of file. </a:t>
            </a:r>
          </a:p>
          <a:p>
            <a:pPr lvl="2"/>
            <a:r>
              <a:rPr lang="en-US" sz="2400" dirty="0"/>
              <a:t>1: the offset is a relative position to the current pointer position</a:t>
            </a:r>
          </a:p>
          <a:p>
            <a:pPr lvl="2"/>
            <a:r>
              <a:rPr lang="en-US" sz="2400" dirty="0"/>
              <a:t>2: the offset is from the end of the file.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fileHandler.seek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(0, 0)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('read: %s’ %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(1))</a:t>
            </a:r>
            <a:r>
              <a:rPr lang="en-US" dirty="0">
                <a:sym typeface="Wingdings" panose="05000000000000000000" pitchFamily="2" charset="2"/>
              </a:rPr>
              <a:t>  prints the first character in the file.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1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File Pointer - Example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55002" y="1626140"/>
            <a:ext cx="6590865" cy="4351338"/>
          </a:xfrm>
        </p:spPr>
        <p:txBody>
          <a:bodyPr/>
          <a:lstStyle/>
          <a:p>
            <a:r>
              <a:rPr lang="en-CA" dirty="0"/>
              <a:t>Consider the file “inputFile.txt”. Each row consists of a 2 character long student ID, and a 4-character long student name.</a:t>
            </a:r>
          </a:p>
          <a:p>
            <a:r>
              <a:rPr lang="en-CA" dirty="0"/>
              <a:t>Retrieve the ID and name of the third student.</a:t>
            </a:r>
          </a:p>
          <a:p>
            <a:r>
              <a:rPr lang="en-CA" dirty="0"/>
              <a:t>One solution is to use loops.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99470" y="1293906"/>
            <a:ext cx="13460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/>
              <a:t>inputFile.txt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99469" y="1663238"/>
            <a:ext cx="151030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ID NAME</a:t>
            </a:r>
          </a:p>
          <a:p>
            <a:r>
              <a:rPr lang="en-US" sz="2400" dirty="0"/>
              <a:t>01 Jack</a:t>
            </a:r>
          </a:p>
          <a:p>
            <a:r>
              <a:rPr lang="en-US" sz="2400" dirty="0"/>
              <a:t>02 Mack</a:t>
            </a:r>
          </a:p>
          <a:p>
            <a:r>
              <a:rPr lang="en-US" sz="2400" dirty="0"/>
              <a:t>03 Pham</a:t>
            </a:r>
          </a:p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73973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File Pointer -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99470" y="1293906"/>
            <a:ext cx="13460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/>
              <a:t>inputFile.txt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5739" y="1663238"/>
            <a:ext cx="8138248" cy="41127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'C:/…/inputFile.txt'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counter &lt;= 2:#skip the first three lines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fileHandler.readline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()#skip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counter+=1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fileHandler.read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fileHandler.read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(1) #skip space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s_name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fileHandler.read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</a:p>
          <a:p>
            <a:pPr marL="0" indent="0">
              <a:buNone/>
            </a:pPr>
            <a:r>
              <a:rPr lang="nl-NL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("Student ID: %s, Name: %s.“ % (s_id, s_name))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740" y="1293906"/>
            <a:ext cx="12896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/>
              <a:t>Program.py</a:t>
            </a:r>
          </a:p>
        </p:txBody>
      </p:sp>
      <p:sp>
        <p:nvSpPr>
          <p:cNvPr id="5" name="Rectangle 4"/>
          <p:cNvSpPr/>
          <p:nvPr/>
        </p:nvSpPr>
        <p:spPr>
          <a:xfrm>
            <a:off x="8599471" y="4137029"/>
            <a:ext cx="317471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dirty="0"/>
              <a:t>Student ID: 03, Name: Pham.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99470" y="3767697"/>
            <a:ext cx="17107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/>
              <a:t>Console output: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99469" y="1663238"/>
            <a:ext cx="151030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ID NAME</a:t>
            </a:r>
          </a:p>
          <a:p>
            <a:r>
              <a:rPr lang="en-US" sz="2400" dirty="0"/>
              <a:t>01 Jack</a:t>
            </a:r>
          </a:p>
          <a:p>
            <a:r>
              <a:rPr lang="en-US" sz="2400" dirty="0"/>
              <a:t>02 Mack</a:t>
            </a:r>
          </a:p>
          <a:p>
            <a:r>
              <a:rPr lang="en-US" sz="2400" dirty="0"/>
              <a:t>03 Pham</a:t>
            </a:r>
          </a:p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4160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input comes in various ways:</a:t>
            </a:r>
          </a:p>
          <a:p>
            <a:pPr lvl="1"/>
            <a:r>
              <a:rPr lang="en-US" sz="2400" b="1" dirty="0"/>
              <a:t>Hard-code: </a:t>
            </a:r>
            <a:r>
              <a:rPr lang="en-US" sz="2400" dirty="0"/>
              <a:t>x = 10</a:t>
            </a:r>
          </a:p>
          <a:p>
            <a:pPr lvl="1"/>
            <a:r>
              <a:rPr lang="en-US" sz="2400" b="1" dirty="0"/>
              <a:t>User keyboard input: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info = input(“Please enter the info”)</a:t>
            </a:r>
          </a:p>
          <a:p>
            <a:pPr lvl="1"/>
            <a:r>
              <a:rPr lang="en-US" sz="2400" b="1" dirty="0"/>
              <a:t>Command-line arguments:</a:t>
            </a:r>
            <a:r>
              <a:rPr lang="en-US" sz="2400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&gt;python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arg1 ...</a:t>
            </a:r>
          </a:p>
          <a:p>
            <a:pPr lvl="1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 Input</a:t>
            </a:r>
          </a:p>
          <a:p>
            <a:endParaRPr lang="en-US" dirty="0"/>
          </a:p>
          <a:p>
            <a:r>
              <a:rPr lang="en-US" dirty="0"/>
              <a:t>An input may be a path to a file (or to a directory where the file is located) that your program can process by:</a:t>
            </a:r>
          </a:p>
          <a:p>
            <a:pPr lvl="1"/>
            <a:r>
              <a:rPr lang="en-US" sz="2400" dirty="0"/>
              <a:t>Opening the file, reading from the file, overwriting or appending to the file, and closing the file.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1378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File Pointer - Example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55002" y="1626140"/>
            <a:ext cx="7733865" cy="4351338"/>
          </a:xfrm>
        </p:spPr>
        <p:txBody>
          <a:bodyPr/>
          <a:lstStyle/>
          <a:p>
            <a:r>
              <a:rPr lang="en-CA" dirty="0"/>
              <a:t>Another solution is to use the file pointer directly.</a:t>
            </a:r>
          </a:p>
          <a:p>
            <a:r>
              <a:rPr lang="en-CA" dirty="0"/>
              <a:t>We know each row contains 7 characters:</a:t>
            </a:r>
          </a:p>
          <a:p>
            <a:pPr lvl="1"/>
            <a:r>
              <a:rPr lang="en-CA" dirty="0"/>
              <a:t>2 for ID</a:t>
            </a:r>
          </a:p>
          <a:p>
            <a:pPr lvl="1"/>
            <a:r>
              <a:rPr lang="en-CA" dirty="0"/>
              <a:t>1 space</a:t>
            </a:r>
          </a:p>
          <a:p>
            <a:pPr lvl="1"/>
            <a:r>
              <a:rPr lang="en-CA" dirty="0"/>
              <a:t>4 for Name</a:t>
            </a:r>
          </a:p>
          <a:p>
            <a:pPr lvl="1"/>
            <a:r>
              <a:rPr lang="en-CA" dirty="0"/>
              <a:t>1-2 newline characters (depending on operating system and the way you opened the file). In windows, I will have 2 newline characters at the end of each file.</a:t>
            </a:r>
          </a:p>
          <a:p>
            <a:pPr lvl="1"/>
            <a:r>
              <a:rPr lang="en-CA" dirty="0"/>
              <a:t>2+1+4+2=9 per row.</a:t>
            </a:r>
          </a:p>
          <a:p>
            <a:r>
              <a:rPr lang="en-CA" dirty="0"/>
              <a:t>We also know, we want the 3</a:t>
            </a:r>
            <a:r>
              <a:rPr lang="en-CA" baseline="30000" dirty="0"/>
              <a:t>rd</a:t>
            </a:r>
            <a:r>
              <a:rPr lang="en-CA" dirty="0"/>
              <a:t> student; since we have a header row that makes him in the 4</a:t>
            </a:r>
            <a:r>
              <a:rPr lang="en-CA" baseline="30000" dirty="0"/>
              <a:t>th</a:t>
            </a:r>
            <a:r>
              <a:rPr lang="en-CA" dirty="0"/>
              <a:t> row.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99470" y="1293906"/>
            <a:ext cx="13460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/>
              <a:t>inputFile.txt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99469" y="1663238"/>
            <a:ext cx="151030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ID NAME</a:t>
            </a:r>
          </a:p>
          <a:p>
            <a:r>
              <a:rPr lang="en-US" sz="2400" dirty="0"/>
              <a:t>01 Jack</a:t>
            </a:r>
          </a:p>
          <a:p>
            <a:r>
              <a:rPr lang="en-US" sz="2400" dirty="0"/>
              <a:t>02 Mack</a:t>
            </a:r>
          </a:p>
          <a:p>
            <a:r>
              <a:rPr lang="en-US" sz="2400" dirty="0"/>
              <a:t>03 Pham</a:t>
            </a:r>
          </a:p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57433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Reading From a File - File Pointer -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99470" y="1293906"/>
            <a:ext cx="13460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/>
              <a:t>inputFile.txt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5739" y="1663238"/>
            <a:ext cx="8138248" cy="41127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'C:/…/inputFile.txt'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fileHandler.seek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(9*3) #skip the first 3 rows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s_id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fileHandler.read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fileHandler.read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(1) #skip space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s_name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fileHandler.read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nl-N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("Student ID: %s, Name: %s.“ % (s_id, s_name))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740" y="1293906"/>
            <a:ext cx="12896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/>
              <a:t>Program.py</a:t>
            </a:r>
          </a:p>
        </p:txBody>
      </p:sp>
      <p:sp>
        <p:nvSpPr>
          <p:cNvPr id="5" name="Rectangle 4"/>
          <p:cNvSpPr/>
          <p:nvPr/>
        </p:nvSpPr>
        <p:spPr>
          <a:xfrm>
            <a:off x="8599471" y="4137029"/>
            <a:ext cx="317471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l-NL" dirty="0"/>
              <a:t>Student ID: 03, Name: Pham.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99470" y="3767697"/>
            <a:ext cx="17107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/>
              <a:t>Console output: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99469" y="1663238"/>
            <a:ext cx="151030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ID NAME</a:t>
            </a:r>
          </a:p>
          <a:p>
            <a:r>
              <a:rPr lang="en-US" sz="2400" dirty="0"/>
              <a:t>01 Jack</a:t>
            </a:r>
          </a:p>
          <a:p>
            <a:r>
              <a:rPr lang="en-US" sz="2400" dirty="0"/>
              <a:t>02 Mack</a:t>
            </a:r>
          </a:p>
          <a:p>
            <a:r>
              <a:rPr lang="en-US" sz="2400" dirty="0"/>
              <a:t>03 Pham</a:t>
            </a:r>
          </a:p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40451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D09B2-8F1A-4D55-A022-BAFEBEA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Writing to a 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684444-6CFE-43FC-9CA4-0D365FC1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1572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Writing to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i="1" dirty="0"/>
              <a:t>write(</a:t>
            </a:r>
            <a:r>
              <a:rPr lang="en-US" i="1" dirty="0" err="1"/>
              <a:t>str</a:t>
            </a:r>
            <a:r>
              <a:rPr lang="en-US" i="1" dirty="0"/>
              <a:t>)</a:t>
            </a:r>
            <a:r>
              <a:rPr lang="en-US" dirty="0"/>
              <a:t> function, to write strings to file.</a:t>
            </a:r>
          </a:p>
          <a:p>
            <a:pPr lvl="1"/>
            <a:r>
              <a:rPr lang="en-US" dirty="0"/>
              <a:t>The file must be opened for writing (‘w’) or appending (‘a’).</a:t>
            </a:r>
          </a:p>
          <a:p>
            <a:pPr lvl="1"/>
            <a:r>
              <a:rPr lang="en-US" dirty="0"/>
              <a:t>‘w’ truncates the file first</a:t>
            </a:r>
          </a:p>
          <a:p>
            <a:pPr lvl="1"/>
            <a:r>
              <a:rPr lang="en-US" dirty="0"/>
              <a:t>‘a’ not truncating, places file pointer at the end of the file.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1240" y="4120320"/>
            <a:ext cx="7306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outputFile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"w")  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outputFile.write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("Hello World!\n") 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outputFile.close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3704" y="3336179"/>
            <a:ext cx="287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Opening file for writing, can use ‘a’ for append</a:t>
            </a:r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>
          <a:xfrm flipV="1">
            <a:off x="5938463" y="3659345"/>
            <a:ext cx="585241" cy="50645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76104" y="5108464"/>
            <a:ext cx="287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writing to the file, you must add in the new lines</a:t>
            </a: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6287784" y="4878236"/>
            <a:ext cx="388320" cy="55339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00169" y="6117423"/>
            <a:ext cx="287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Closing the file</a:t>
            </a: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>
          <a:xfrm>
            <a:off x="3136490" y="5247568"/>
            <a:ext cx="663679" cy="105452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932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D09B2-8F1A-4D55-A022-BAFEBEA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Closing a 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684444-6CFE-43FC-9CA4-0D365FC1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070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Closing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previous example uses </a:t>
            </a:r>
            <a:r>
              <a:rPr lang="en-US" i="1" dirty="0"/>
              <a:t>close() </a:t>
            </a:r>
            <a:r>
              <a:rPr lang="en-US" dirty="0"/>
              <a:t>to close a file. Why close a file?</a:t>
            </a:r>
          </a:p>
          <a:p>
            <a:r>
              <a:rPr lang="en-US" dirty="0"/>
              <a:t>Once a file is opened by a program, Python maintains connection to the file that generally prevents other programs from modifying, deleting, or moving the file.</a:t>
            </a:r>
          </a:p>
          <a:p>
            <a:r>
              <a:rPr lang="en-US" b="1" dirty="0"/>
              <a:t>If you are reading from a file </a:t>
            </a:r>
            <a:r>
              <a:rPr lang="en-US" dirty="0"/>
              <a:t>you don’t want it to change because of some other program. </a:t>
            </a:r>
          </a:p>
          <a:p>
            <a:r>
              <a:rPr lang="en-US" dirty="0"/>
              <a:t>When your program exit the file handle will be released automatically; but it is good practice to explicitly release file once you are done reading, while your program runs to let others get access to it.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79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Closing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If you are writing to a file:</a:t>
            </a:r>
            <a:r>
              <a:rPr lang="en-US" dirty="0"/>
              <a:t> it is important to know that writing does not occur instantly. Python maintains a buffer where it stores the strings that are ought to be written to the file. Python and the OS coordinate the best time to </a:t>
            </a:r>
            <a:r>
              <a:rPr lang="en-US" b="1" dirty="0"/>
              <a:t>flush</a:t>
            </a:r>
            <a:r>
              <a:rPr lang="en-US" dirty="0"/>
              <a:t> this data and push it into the actual file area in memory.</a:t>
            </a:r>
          </a:p>
          <a:p>
            <a:r>
              <a:rPr lang="en-US" dirty="0"/>
              <a:t>If your program crashes or terminates without closing a file, the </a:t>
            </a:r>
            <a:r>
              <a:rPr lang="en-US" b="1" dirty="0"/>
              <a:t>flush</a:t>
            </a:r>
            <a:r>
              <a:rPr lang="en-US" dirty="0"/>
              <a:t> action may not have occurred; Python 3 will close and flush buffers when terminating normally, but a programmer should not depend on this.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44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Closing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Also, opening files, reading from them and writing to them consume memory. Having unnecessarily-opened files means some memory is being used when it can be freed.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CLOSE YOUR FILES!!!</a:t>
            </a:r>
          </a:p>
        </p:txBody>
      </p:sp>
    </p:spTree>
    <p:extLst>
      <p:ext uri="{BB962C8B-B14F-4D97-AF65-F5344CB8AC3E}">
        <p14:creationId xmlns:p14="http://schemas.microsoft.com/office/powerpoint/2010/main" val="1692357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D09B2-8F1A-4D55-A022-BAFEBEA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Standard Input/Output/Error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684444-6CFE-43FC-9CA4-0D365FC1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3835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B9402-0E2E-4CCE-B199-591207C0C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Files - Standard Input, Output and Error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BF86A-25BF-43A2-B15D-53E12C122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indent="-342891">
              <a:defRPr/>
            </a:pPr>
            <a:r>
              <a:rPr lang="en-US" dirty="0"/>
              <a:t>We have been using files since the first program that we wrote.</a:t>
            </a:r>
          </a:p>
          <a:p>
            <a:pPr marL="342891" indent="-342891">
              <a:defRPr/>
            </a:pPr>
            <a:r>
              <a:rPr lang="en-US" dirty="0"/>
              <a:t>When you run a Python program, the interpreter opens up three streams, standard output, input, and error. When a program ends, it closes these streams.</a:t>
            </a:r>
          </a:p>
          <a:p>
            <a:pPr marL="342891" indent="-342891">
              <a:defRPr/>
            </a:pPr>
            <a:r>
              <a:rPr lang="en-US" dirty="0"/>
              <a:t>These streams are used for display output, and accepting inputs from/to Python programs.</a:t>
            </a:r>
          </a:p>
        </p:txBody>
      </p:sp>
    </p:spTree>
    <p:extLst>
      <p:ext uri="{BB962C8B-B14F-4D97-AF65-F5344CB8AC3E}">
        <p14:creationId xmlns:p14="http://schemas.microsoft.com/office/powerpoint/2010/main" val="340546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6BE1-EE26-4C5A-AF2A-B1E92CFF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C0FF-6271-4AF4-B94A-50845DC0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indent="-342891">
              <a:defRPr/>
            </a:pPr>
            <a:r>
              <a:rPr lang="en-US" dirty="0"/>
              <a:t>There are two main file types:</a:t>
            </a:r>
          </a:p>
          <a:p>
            <a:pPr marL="914388" lvl="1" indent="-457200">
              <a:buFont typeface="+mj-lt"/>
              <a:buAutoNum type="arabicPeriod"/>
              <a:defRPr/>
            </a:pPr>
            <a:r>
              <a:rPr lang="en-US" sz="2400" dirty="0"/>
              <a:t>Text files</a:t>
            </a:r>
          </a:p>
          <a:p>
            <a:pPr marL="1142971" lvl="2" indent="-228594">
              <a:defRPr/>
            </a:pPr>
            <a:r>
              <a:rPr lang="en-US" sz="2400" dirty="0"/>
              <a:t>Encoded using ASCII or Unicode</a:t>
            </a:r>
          </a:p>
          <a:p>
            <a:pPr marL="1142971" lvl="2" indent="-228594">
              <a:defRPr/>
            </a:pPr>
            <a:r>
              <a:rPr lang="en-US" sz="2400" dirty="0"/>
              <a:t>Can be viewed with editors such as </a:t>
            </a:r>
            <a:r>
              <a:rPr lang="en-US" sz="2400" dirty="0" err="1"/>
              <a:t>Emacs</a:t>
            </a:r>
            <a:r>
              <a:rPr lang="en-US" sz="2400" dirty="0"/>
              <a:t> and Notepad</a:t>
            </a:r>
          </a:p>
          <a:p>
            <a:pPr marL="1142971" lvl="2" indent="-228594">
              <a:defRPr/>
            </a:pPr>
            <a:r>
              <a:rPr lang="en-US" sz="2400" dirty="0"/>
              <a:t>Examples: Python source files, web pages, …</a:t>
            </a:r>
          </a:p>
          <a:p>
            <a:pPr marL="914388" lvl="1" indent="-457200">
              <a:buFont typeface="+mj-lt"/>
              <a:buAutoNum type="arabicPeriod"/>
              <a:defRPr/>
            </a:pPr>
            <a:endParaRPr lang="en-US" sz="2400" dirty="0"/>
          </a:p>
          <a:p>
            <a:pPr marL="914388" lvl="1" indent="-457200">
              <a:buFont typeface="+mj-lt"/>
              <a:buAutoNum type="arabicPeriod"/>
              <a:defRPr/>
            </a:pPr>
            <a:r>
              <a:rPr lang="en-US" sz="2400" dirty="0"/>
              <a:t>Binary files</a:t>
            </a:r>
          </a:p>
          <a:p>
            <a:pPr marL="1142971" lvl="2" indent="-228594">
              <a:defRPr/>
            </a:pPr>
            <a:r>
              <a:rPr lang="en-US" sz="2400" dirty="0"/>
              <a:t>Contain arbitrary sequences of bits which do not conform to ASCII or Unicode characters</a:t>
            </a:r>
          </a:p>
          <a:p>
            <a:pPr marL="1142971" lvl="2" indent="-228594">
              <a:defRPr/>
            </a:pPr>
            <a:r>
              <a:rPr lang="en-US" sz="2400" dirty="0"/>
              <a:t>Examples: Most images, word processor files, …</a:t>
            </a:r>
          </a:p>
          <a:p>
            <a:pPr marL="1142971" lvl="2" indent="-228594">
              <a:defRPr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5594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B9402-0E2E-4CCE-B199-591207C0C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Files - Standard Input, Output and Error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BF86A-25BF-43A2-B15D-53E12C122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indent="-342891">
              <a:defRPr/>
            </a:pPr>
            <a:r>
              <a:rPr lang="en-US" b="1" dirty="0" err="1"/>
              <a:t>stdout</a:t>
            </a:r>
            <a:r>
              <a:rPr lang="en-US" dirty="0"/>
              <a:t>: is the file handler for the </a:t>
            </a:r>
            <a:r>
              <a:rPr lang="en-US" b="1" dirty="0"/>
              <a:t>St</a:t>
            </a:r>
            <a:r>
              <a:rPr lang="en-US" dirty="0"/>
              <a:t>andar</a:t>
            </a:r>
            <a:r>
              <a:rPr lang="en-US" b="1" dirty="0"/>
              <a:t>d</a:t>
            </a:r>
            <a:r>
              <a:rPr lang="en-US" dirty="0"/>
              <a:t> </a:t>
            </a:r>
            <a:r>
              <a:rPr lang="en-US" b="1" dirty="0"/>
              <a:t>Out</a:t>
            </a:r>
            <a:r>
              <a:rPr lang="en-US" dirty="0"/>
              <a:t>put file.</a:t>
            </a:r>
          </a:p>
          <a:p>
            <a:pPr marL="685771" lvl="1" indent="-228594">
              <a:defRPr/>
            </a:pPr>
            <a:r>
              <a:rPr lang="en-US" dirty="0"/>
              <a:t>It is opened and closed automatically when the program starts and ends.</a:t>
            </a:r>
          </a:p>
          <a:p>
            <a:pPr marL="685771" lvl="1" indent="-228594">
              <a:defRPr/>
            </a:pPr>
            <a:r>
              <a:rPr lang="en-US" dirty="0"/>
              <a:t>Any values written to it are displayed on the screen.</a:t>
            </a:r>
          </a:p>
          <a:p>
            <a:pPr marL="685771" lvl="1" indent="-228594">
              <a:defRPr/>
            </a:pPr>
            <a:r>
              <a:rPr lang="en-US" dirty="0"/>
              <a:t>The file handler is accessible via the sys package: </a:t>
            </a:r>
            <a:r>
              <a:rPr lang="en-US" b="1" dirty="0" err="1"/>
              <a:t>sys.stdout</a:t>
            </a:r>
            <a:endParaRPr lang="en-US" b="1" dirty="0"/>
          </a:p>
          <a:p>
            <a:pPr marL="685771" lvl="1" indent="-228594">
              <a:defRPr/>
            </a:pPr>
            <a:r>
              <a:rPr lang="en-US" dirty="0"/>
              <a:t>You can write to </a:t>
            </a:r>
            <a:r>
              <a:rPr lang="en-US" i="1" dirty="0" err="1"/>
              <a:t>stdout</a:t>
            </a:r>
            <a:r>
              <a:rPr lang="en-US" dirty="0"/>
              <a:t> using the write method, just like any other file.</a:t>
            </a:r>
          </a:p>
          <a:p>
            <a:pPr marL="1142971" lvl="2" indent="-228594">
              <a:defRPr/>
            </a:pPr>
            <a:r>
              <a:rPr lang="en-US" dirty="0"/>
              <a:t>You have been writing to it using  the print function:</a:t>
            </a:r>
          </a:p>
          <a:p>
            <a:pPr marL="1142971" lvl="2" indent="-228594">
              <a:defRPr/>
            </a:pPr>
            <a:endParaRPr lang="en-US" dirty="0"/>
          </a:p>
          <a:p>
            <a:pPr marL="914377" lvl="2" indent="0">
              <a:buNone/>
              <a:defRPr/>
            </a:pP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("Hello World!")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/>
              <a:t>is the same as</a:t>
            </a:r>
            <a:br>
              <a:rPr lang="en-US" altLang="en-US" dirty="0"/>
            </a:b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sys.stdout.write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("Hello World!\n")</a:t>
            </a:r>
          </a:p>
        </p:txBody>
      </p:sp>
    </p:spTree>
    <p:extLst>
      <p:ext uri="{BB962C8B-B14F-4D97-AF65-F5344CB8AC3E}">
        <p14:creationId xmlns:p14="http://schemas.microsoft.com/office/powerpoint/2010/main" val="3385656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20436-AE28-4E7B-8F96-9BDFDA38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Files - Standard Input, Output and Error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indent="-342891">
              <a:defRPr/>
            </a:pPr>
            <a:r>
              <a:rPr lang="en-US" b="1" dirty="0" err="1"/>
              <a:t>stdin</a:t>
            </a:r>
            <a:r>
              <a:rPr lang="en-US" dirty="0"/>
              <a:t>: is the file handler for the </a:t>
            </a:r>
            <a:r>
              <a:rPr lang="en-US" b="1" dirty="0"/>
              <a:t>St</a:t>
            </a:r>
            <a:r>
              <a:rPr lang="en-US" dirty="0"/>
              <a:t>andar</a:t>
            </a:r>
            <a:r>
              <a:rPr lang="en-US" b="1" dirty="0"/>
              <a:t>d</a:t>
            </a:r>
            <a:r>
              <a:rPr lang="en-US" dirty="0"/>
              <a:t> </a:t>
            </a:r>
            <a:r>
              <a:rPr lang="en-US" b="1" dirty="0"/>
              <a:t>In</a:t>
            </a:r>
            <a:r>
              <a:rPr lang="en-US" dirty="0"/>
              <a:t>put file.</a:t>
            </a:r>
          </a:p>
          <a:p>
            <a:pPr marL="685771" lvl="1" indent="-228594">
              <a:defRPr/>
            </a:pPr>
            <a:r>
              <a:rPr lang="en-US" dirty="0"/>
              <a:t>It is opened and closed automatically when the program starts and ends.</a:t>
            </a:r>
          </a:p>
          <a:p>
            <a:pPr marL="685771" lvl="1" indent="-228594">
              <a:defRPr/>
            </a:pPr>
            <a:r>
              <a:rPr lang="en-US" dirty="0"/>
              <a:t>Values can be written to it when input() or similar function is called. Python’s interpreter passes these values to the caller.</a:t>
            </a:r>
          </a:p>
          <a:p>
            <a:pPr marL="685771" lvl="1" indent="-228594">
              <a:defRPr/>
            </a:pPr>
            <a:r>
              <a:rPr lang="en-US" dirty="0"/>
              <a:t>The file handler is accessible via the sys package: </a:t>
            </a:r>
            <a:r>
              <a:rPr lang="en-US" b="1" dirty="0" err="1"/>
              <a:t>sys.stdin</a:t>
            </a:r>
            <a:endParaRPr lang="en-US" b="1" dirty="0"/>
          </a:p>
          <a:p>
            <a:pPr marL="742932" lvl="1" indent="-285744">
              <a:defRPr/>
            </a:pPr>
            <a:r>
              <a:rPr lang="en-US" dirty="0"/>
              <a:t>The </a:t>
            </a:r>
            <a:r>
              <a:rPr lang="en-US" i="1" dirty="0"/>
              <a:t>input() </a:t>
            </a:r>
            <a:r>
              <a:rPr lang="en-US" dirty="0"/>
              <a:t>function is equivalent to calling: </a:t>
            </a:r>
          </a:p>
          <a:p>
            <a:pPr marL="742932" lvl="1" indent="-285744">
              <a:defRPr/>
            </a:pPr>
            <a:endParaRPr lang="en-US" dirty="0"/>
          </a:p>
          <a:p>
            <a:pPr marL="457188" lvl="1" indent="0">
              <a:buNone/>
              <a:defRPr/>
            </a:pP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sys.stdin.readline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rstrip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7384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96C0-D9AC-426B-910F-4D0C4ECB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Files - Standard Input, Output and Error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indent="-342891">
              <a:defRPr/>
            </a:pPr>
            <a:r>
              <a:rPr lang="en-US" b="1" dirty="0" err="1"/>
              <a:t>stderr</a:t>
            </a:r>
            <a:r>
              <a:rPr lang="en-US" dirty="0"/>
              <a:t>: is the file handler for the </a:t>
            </a:r>
            <a:r>
              <a:rPr lang="en-US" b="1" dirty="0"/>
              <a:t>St</a:t>
            </a:r>
            <a:r>
              <a:rPr lang="en-US" dirty="0"/>
              <a:t>andar</a:t>
            </a:r>
            <a:r>
              <a:rPr lang="en-US" b="1" dirty="0"/>
              <a:t>d</a:t>
            </a:r>
            <a:r>
              <a:rPr lang="en-US" dirty="0"/>
              <a:t> </a:t>
            </a:r>
            <a:r>
              <a:rPr lang="en-US" b="1" dirty="0"/>
              <a:t>Err</a:t>
            </a:r>
            <a:r>
              <a:rPr lang="en-US" dirty="0"/>
              <a:t>or file.</a:t>
            </a:r>
          </a:p>
          <a:p>
            <a:pPr marL="685771" lvl="1" indent="-228594">
              <a:defRPr/>
            </a:pPr>
            <a:r>
              <a:rPr lang="en-US" dirty="0"/>
              <a:t>It is opened and closed automatically when the program starts and ends.</a:t>
            </a:r>
          </a:p>
          <a:p>
            <a:pPr marL="685771" lvl="1" indent="-228594">
              <a:defRPr/>
            </a:pPr>
            <a:r>
              <a:rPr lang="en-US" dirty="0"/>
              <a:t>Any values written to it are displayed on the screen.</a:t>
            </a:r>
          </a:p>
          <a:p>
            <a:pPr marL="742932" lvl="1" indent="-285744">
              <a:defRPr/>
            </a:pPr>
            <a:r>
              <a:rPr lang="en-US" dirty="0"/>
              <a:t>Intended for displaying error messages instead of program output</a:t>
            </a:r>
          </a:p>
          <a:p>
            <a:pPr marL="742932" lvl="1" indent="-285744">
              <a:defRPr/>
            </a:pPr>
            <a:r>
              <a:rPr lang="en-US" dirty="0"/>
              <a:t>Allows us to redirect program output separately from error messages</a:t>
            </a:r>
          </a:p>
          <a:p>
            <a:pPr marL="742932" lvl="1" indent="-285744">
              <a:defRPr/>
            </a:pPr>
            <a:r>
              <a:rPr lang="en-US" dirty="0"/>
              <a:t>Useful for debugging</a:t>
            </a:r>
          </a:p>
          <a:p>
            <a:pPr marL="685771" lvl="1" indent="-228594">
              <a:defRPr/>
            </a:pPr>
            <a:r>
              <a:rPr lang="en-US" dirty="0"/>
              <a:t>The file handler is accessible via the sys package: </a:t>
            </a:r>
            <a:r>
              <a:rPr lang="en-US" b="1" dirty="0" err="1"/>
              <a:t>sys.stderr</a:t>
            </a:r>
            <a:endParaRPr lang="en-US" b="1" dirty="0"/>
          </a:p>
          <a:p>
            <a:pPr marL="685771" lvl="1" indent="-228594">
              <a:defRPr/>
            </a:pPr>
            <a:r>
              <a:rPr lang="en-US" dirty="0"/>
              <a:t>You can write to </a:t>
            </a:r>
            <a:r>
              <a:rPr lang="en-US" i="1" dirty="0" err="1"/>
              <a:t>stderr</a:t>
            </a:r>
            <a:r>
              <a:rPr lang="en-US" dirty="0"/>
              <a:t> using the write method, just like any other file.</a:t>
            </a:r>
          </a:p>
          <a:p>
            <a:pPr marL="1142971" lvl="2" indent="-228594">
              <a:defRPr/>
            </a:pPr>
            <a:r>
              <a:rPr lang="en-US" dirty="0"/>
              <a:t>You can also use the print function:</a:t>
            </a:r>
          </a:p>
          <a:p>
            <a:pPr marL="914377" lvl="2" indent="0">
              <a:buNone/>
              <a:defRPr/>
            </a:pP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"ERROR!", file=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sys.stderr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/>
              <a:t>is the same as</a:t>
            </a:r>
            <a:br>
              <a:rPr lang="en-US" altLang="en-US" dirty="0"/>
            </a:b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sys.stderr.write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("ERROR!\n")</a:t>
            </a:r>
          </a:p>
        </p:txBody>
      </p:sp>
    </p:spTree>
    <p:extLst>
      <p:ext uri="{BB962C8B-B14F-4D97-AF65-F5344CB8AC3E}">
        <p14:creationId xmlns:p14="http://schemas.microsoft.com/office/powerpoint/2010/main" val="3946742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exceptions.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D09B2-8F1A-4D55-A022-BAFEBEA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Paths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684444-6CFE-43FC-9CA4-0D365FC1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806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File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program to be able to access a file, you must tell it exactly where to find it by providing the </a:t>
            </a:r>
            <a:r>
              <a:rPr lang="en-US" b="1" dirty="0"/>
              <a:t>path </a:t>
            </a:r>
            <a:r>
              <a:rPr lang="en-US" dirty="0"/>
              <a:t>to the file.</a:t>
            </a:r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Examples of Absolute Paths:</a:t>
            </a:r>
          </a:p>
          <a:p>
            <a:pPr lvl="1"/>
            <a:r>
              <a:rPr lang="en-US" b="1" dirty="0"/>
              <a:t>Windows:</a:t>
            </a:r>
            <a:r>
              <a:rPr lang="en-US" dirty="0"/>
              <a:t> C:/users/Zaamout/Desktop/inputFile.csv</a:t>
            </a:r>
          </a:p>
          <a:p>
            <a:pPr lvl="1"/>
            <a:r>
              <a:rPr lang="en-US" b="1" dirty="0"/>
              <a:t>Mac:</a:t>
            </a:r>
            <a:r>
              <a:rPr lang="en-US" dirty="0"/>
              <a:t> /users/Hudson/Desktop/inputFile.csv</a:t>
            </a:r>
          </a:p>
          <a:p>
            <a:pPr lvl="1"/>
            <a:r>
              <a:rPr lang="en-US" b="1" dirty="0"/>
              <a:t>Linux (CPSC machines): </a:t>
            </a:r>
            <a:r>
              <a:rPr lang="en-US" dirty="0"/>
              <a:t>/home/grads/</a:t>
            </a:r>
            <a:r>
              <a:rPr lang="en-US" dirty="0" err="1"/>
              <a:t>kzaamout</a:t>
            </a:r>
            <a:r>
              <a:rPr lang="en-US" dirty="0"/>
              <a:t>/inputFile.csv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893" y="3581122"/>
            <a:ext cx="1066189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C:\Users\kzaamout\Desktop&gt;python test.py C:\Users\kzaamout\Desktop\input.csv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3892" y="3211790"/>
            <a:ext cx="19768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Command-line:</a:t>
            </a:r>
          </a:p>
        </p:txBody>
      </p:sp>
      <p:sp>
        <p:nvSpPr>
          <p:cNvPr id="8" name="Right Brace 7"/>
          <p:cNvSpPr/>
          <p:nvPr/>
        </p:nvSpPr>
        <p:spPr>
          <a:xfrm rot="16200000">
            <a:off x="8662782" y="887027"/>
            <a:ext cx="330417" cy="4798034"/>
          </a:xfrm>
          <a:prstGeom prst="rightBrace">
            <a:avLst>
              <a:gd name="adj1" fmla="val 61194"/>
              <a:gd name="adj2" fmla="val 485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6050311" y="2562122"/>
            <a:ext cx="5555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an </a:t>
            </a:r>
            <a:r>
              <a:rPr lang="en-US" b="1" dirty="0"/>
              <a:t>Absolute Path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a path that starts from the root directory of your machine to a target file or directory.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813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Check if File Exists?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You can check if a given file exists in Python using </a:t>
            </a:r>
            <a:r>
              <a:rPr lang="en-CA" i="1" dirty="0" err="1"/>
              <a:t>path.exist</a:t>
            </a:r>
            <a:r>
              <a:rPr lang="en-CA" i="1" dirty="0"/>
              <a:t>()</a:t>
            </a:r>
            <a:r>
              <a:rPr lang="en-CA" dirty="0"/>
              <a:t> function from the </a:t>
            </a:r>
            <a:r>
              <a:rPr lang="en-CA" i="1" dirty="0" err="1"/>
              <a:t>os</a:t>
            </a:r>
            <a:r>
              <a:rPr lang="en-CA" dirty="0"/>
              <a:t> library:</a:t>
            </a:r>
          </a:p>
          <a:p>
            <a:r>
              <a:rPr lang="en-CA" dirty="0"/>
              <a:t>The function returns a boolean.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Notice that the files above did not have an absolute path. Why?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820428" y="3351067"/>
            <a:ext cx="625042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sys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("exist?",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os.path.exists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[1]))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740" y="3351067"/>
            <a:ext cx="5423280" cy="14773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C:\...\Desktop&gt;python test.py test.py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exists? True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C:\...\Desktop&gt;python test.py NOPE.txt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exists? False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739" y="2981735"/>
            <a:ext cx="19768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Command-line: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0428" y="2981735"/>
            <a:ext cx="11496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test.py</a:t>
            </a:r>
          </a:p>
        </p:txBody>
      </p:sp>
    </p:spTree>
    <p:extLst>
      <p:ext uri="{BB962C8B-B14F-4D97-AF65-F5344CB8AC3E}">
        <p14:creationId xmlns:p14="http://schemas.microsoft.com/office/powerpoint/2010/main" val="306912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File Path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If the input file resides in the same location </a:t>
            </a:r>
            <a:r>
              <a:rPr lang="en-CA" b="1" dirty="0"/>
              <a:t>from where you executed a module</a:t>
            </a:r>
            <a:r>
              <a:rPr lang="en-CA" dirty="0"/>
              <a:t>, you can omit the path and only provide the input file name. </a:t>
            </a:r>
          </a:p>
          <a:p>
            <a:r>
              <a:rPr lang="en-CA" dirty="0"/>
              <a:t>Python searches for the file in the current working directory (this is where you executed the file.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0429" y="4089731"/>
            <a:ext cx="625042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sys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("exist?",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os.path.exists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[1]))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741" y="4089731"/>
            <a:ext cx="5423280" cy="14773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C:\...\Desktop&gt;python test.py test.py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exists? True</a:t>
            </a:r>
          </a:p>
          <a:p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C:\...\kzaamout&gt;python test.py test.py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exists? False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740" y="3720399"/>
            <a:ext cx="19768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Command-line: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0429" y="3720399"/>
            <a:ext cx="11496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test.py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232563" y="5290060"/>
            <a:ext cx="202412" cy="4737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0976" y="5741585"/>
            <a:ext cx="4738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test.py is under Desktop directory, not </a:t>
            </a:r>
            <a:r>
              <a:rPr lang="en-CA" dirty="0" err="1"/>
              <a:t>kzaamout</a:t>
            </a:r>
            <a:endParaRPr lang="en-CA" dirty="0"/>
          </a:p>
          <a:p>
            <a:r>
              <a:rPr lang="en-CA" dirty="0">
                <a:solidFill>
                  <a:schemeClr val="accent6"/>
                </a:solidFill>
              </a:rPr>
              <a:t>HOW CAN YOU FIX THIS?</a:t>
            </a:r>
          </a:p>
        </p:txBody>
      </p:sp>
    </p:spTree>
    <p:extLst>
      <p:ext uri="{BB962C8B-B14F-4D97-AF65-F5344CB8AC3E}">
        <p14:creationId xmlns:p14="http://schemas.microsoft.com/office/powerpoint/2010/main" val="210351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D09B2-8F1A-4D55-A022-BAFEBEA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 a 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684444-6CFE-43FC-9CA4-0D365FC1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879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633" y="4515073"/>
            <a:ext cx="118684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sys   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!= 2:  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('missing file path‘)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else:  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filename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sys.argv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[1]    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inputFileHandler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(filename, "r")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- Opening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Call Python’s built-in </a:t>
            </a:r>
            <a:r>
              <a:rPr lang="en-US" sz="2400" b="1" dirty="0"/>
              <a:t>open()</a:t>
            </a:r>
            <a:r>
              <a:rPr lang="en-US" sz="2400" dirty="0"/>
              <a:t> function: </a:t>
            </a:r>
          </a:p>
          <a:p>
            <a:pPr marL="457200" lvl="1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fileHandler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filePath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mode)</a:t>
            </a:r>
          </a:p>
          <a:p>
            <a:r>
              <a:rPr lang="en-US" sz="2400" b="1" dirty="0"/>
              <a:t>mode</a:t>
            </a:r>
            <a:r>
              <a:rPr lang="en-US" sz="2400" dirty="0"/>
              <a:t> can be: </a:t>
            </a:r>
            <a:r>
              <a:rPr lang="en-US" sz="2400" b="1" dirty="0"/>
              <a:t>‘r’</a:t>
            </a:r>
            <a:r>
              <a:rPr lang="en-US" sz="2400" dirty="0"/>
              <a:t> for reading, </a:t>
            </a:r>
            <a:r>
              <a:rPr lang="en-US" sz="2400" b="1" dirty="0"/>
              <a:t>‘w’</a:t>
            </a:r>
            <a:r>
              <a:rPr lang="en-US" sz="2400" dirty="0"/>
              <a:t> for writing (truncates the file first), </a:t>
            </a:r>
            <a:r>
              <a:rPr lang="en-US" sz="2400" b="1" dirty="0"/>
              <a:t>‘a’</a:t>
            </a:r>
            <a:r>
              <a:rPr lang="en-US" sz="2400" dirty="0"/>
              <a:t> for appending (write to the end of the file), the default is </a:t>
            </a:r>
            <a:r>
              <a:rPr lang="en-US" sz="2400" b="1" dirty="0"/>
              <a:t>‘r’</a:t>
            </a:r>
            <a:r>
              <a:rPr lang="en-US" sz="2400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76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2383</Words>
  <Application>Microsoft Office PowerPoint</Application>
  <PresentationFormat>Widescreen</PresentationFormat>
  <Paragraphs>277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Courier New</vt:lpstr>
      <vt:lpstr>Office Theme</vt:lpstr>
      <vt:lpstr>System: Files</vt:lpstr>
      <vt:lpstr>Files</vt:lpstr>
      <vt:lpstr>Files</vt:lpstr>
      <vt:lpstr>Paths</vt:lpstr>
      <vt:lpstr>Files - File Path</vt:lpstr>
      <vt:lpstr>Files - Check if File Exists?</vt:lpstr>
      <vt:lpstr>Files - File Path</vt:lpstr>
      <vt:lpstr>Open a File</vt:lpstr>
      <vt:lpstr>Files - Opening a File</vt:lpstr>
      <vt:lpstr>Reading from a File</vt:lpstr>
      <vt:lpstr>Files - Reading From a File</vt:lpstr>
      <vt:lpstr>Files - Reading From a File - For Loop Example</vt:lpstr>
      <vt:lpstr>Files - Reading From a File - For Loop Example</vt:lpstr>
      <vt:lpstr>Files - Reading From a File - While Loop Example</vt:lpstr>
      <vt:lpstr>Files - Reading From a File - File Pointer</vt:lpstr>
      <vt:lpstr>Files - Reading From a File - File Pointer</vt:lpstr>
      <vt:lpstr>Files - Reading From a File - File Pointer</vt:lpstr>
      <vt:lpstr>Files - Reading From a File - File Pointer - Example</vt:lpstr>
      <vt:lpstr>Files - Reading From a File - File Pointer - Example</vt:lpstr>
      <vt:lpstr>Files - Reading From a File - File Pointer - Example</vt:lpstr>
      <vt:lpstr>Files - Reading From a File - File Pointer - Example</vt:lpstr>
      <vt:lpstr>Writing to a File</vt:lpstr>
      <vt:lpstr>Files - Writing to a File</vt:lpstr>
      <vt:lpstr>Closing a File</vt:lpstr>
      <vt:lpstr>Files - Closing a File</vt:lpstr>
      <vt:lpstr>Files - Closing a File</vt:lpstr>
      <vt:lpstr>Files - Closing a File</vt:lpstr>
      <vt:lpstr>Standard Input/Output/Error</vt:lpstr>
      <vt:lpstr>Files - Standard Input, Output and Error</vt:lpstr>
      <vt:lpstr>Files - Standard Input, Output and Error</vt:lpstr>
      <vt:lpstr>Files - Standard Input, Output and Error</vt:lpstr>
      <vt:lpstr>Files - Standard Input, Output and Error</vt:lpstr>
      <vt:lpstr>Onward to …  exceptions.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2020-08-24T23:42:49Z</dcterms:created>
  <dcterms:modified xsi:type="dcterms:W3CDTF">2020-09-08T20:15:52Z</dcterms:modified>
</cp:coreProperties>
</file>