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782" r:id="rId3"/>
    <p:sldId id="797" r:id="rId4"/>
    <p:sldId id="451" r:id="rId5"/>
    <p:sldId id="783" r:id="rId6"/>
    <p:sldId id="452" r:id="rId7"/>
    <p:sldId id="798" r:id="rId8"/>
    <p:sldId id="784" r:id="rId9"/>
    <p:sldId id="799" r:id="rId10"/>
    <p:sldId id="785" r:id="rId11"/>
    <p:sldId id="786" r:id="rId12"/>
    <p:sldId id="800" r:id="rId13"/>
    <p:sldId id="384" r:id="rId14"/>
    <p:sldId id="801" r:id="rId15"/>
    <p:sldId id="447" r:id="rId16"/>
    <p:sldId id="448" r:id="rId17"/>
    <p:sldId id="802" r:id="rId18"/>
    <p:sldId id="789" r:id="rId19"/>
    <p:sldId id="808" r:id="rId20"/>
    <p:sldId id="809" r:id="rId21"/>
    <p:sldId id="803" r:id="rId22"/>
    <p:sldId id="790" r:id="rId23"/>
    <p:sldId id="791" r:id="rId24"/>
    <p:sldId id="792" r:id="rId25"/>
    <p:sldId id="804" r:id="rId26"/>
    <p:sldId id="793" r:id="rId27"/>
    <p:sldId id="794" r:id="rId28"/>
    <p:sldId id="450" r:id="rId29"/>
    <p:sldId id="805" r:id="rId30"/>
    <p:sldId id="795" r:id="rId31"/>
    <p:sldId id="806" r:id="rId32"/>
    <p:sldId id="396" r:id="rId33"/>
    <p:sldId id="807" r:id="rId34"/>
    <p:sldId id="400" r:id="rId35"/>
    <p:sldId id="796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98D81-10B1-42BA-BE13-919C4FA600C0}" v="1" dt="2020-09-08T20:16:34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7264-75FD-4C3C-A75B-34CF8C1235C8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AF3C-8E24-4A24-8966-F76B25CCFE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23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59F5EDF7-CE66-4237-A513-ABF7E0B20F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AFC10365-ED11-4E9E-A6DD-0B43DF730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118C25AD-7CD9-47CA-9236-4546CDBD6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80877-2F4A-4873-8949-01E644774F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stdtypes.html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Structures: Strings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\\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Backslash (keeps </a:t>
            </a:r>
            <a:r>
              <a:rPr lang="en-US" b="1" dirty="0"/>
              <a:t>\</a:t>
            </a:r>
            <a:r>
              <a:rPr lang="en-US" dirty="0"/>
              <a:t>)</a:t>
            </a:r>
          </a:p>
          <a:p>
            <a:r>
              <a:rPr lang="en-US" dirty="0"/>
              <a:t>\’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Single quote (keeps </a:t>
            </a:r>
            <a:r>
              <a:rPr lang="en-US" b="1" dirty="0"/>
              <a:t>’</a:t>
            </a:r>
            <a:r>
              <a:rPr lang="en-US" dirty="0"/>
              <a:t>)</a:t>
            </a:r>
          </a:p>
          <a:p>
            <a:r>
              <a:rPr lang="en-US" dirty="0"/>
              <a:t>\”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Double quote (keeps </a:t>
            </a:r>
            <a:r>
              <a:rPr lang="en-US" b="1" dirty="0"/>
              <a:t>”</a:t>
            </a:r>
            <a:r>
              <a:rPr lang="en-US" dirty="0"/>
              <a:t>)</a:t>
            </a:r>
          </a:p>
          <a:p>
            <a:r>
              <a:rPr lang="en-US" dirty="0"/>
              <a:t>\n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Newline, end of line</a:t>
            </a:r>
          </a:p>
          <a:p>
            <a:r>
              <a:rPr lang="en-US" dirty="0"/>
              <a:t>\t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Horizontal tab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When Python sees the backslash (</a:t>
            </a:r>
            <a:r>
              <a:rPr lang="en-US" b="1" dirty="0"/>
              <a:t>\</a:t>
            </a:r>
            <a:r>
              <a:rPr lang="en-US" dirty="0"/>
              <a:t>), it treats the following character as a part of string</a:t>
            </a:r>
          </a:p>
        </p:txBody>
      </p:sp>
    </p:spTree>
    <p:extLst>
      <p:ext uri="{BB962C8B-B14F-4D97-AF65-F5344CB8AC3E}">
        <p14:creationId xmlns:p14="http://schemas.microsoft.com/office/powerpoint/2010/main" val="2306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Sometimes, you need to include special characters in your string, such as backslash (\), single quote, double quote, newline (\n), tab (\t),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Ex. I want to print the string </a:t>
            </a:r>
            <a:r>
              <a:rPr lang="en-US" i="1" dirty="0"/>
              <a:t>She said, "It’s a beautiful morning!"</a:t>
            </a:r>
            <a:r>
              <a:rPr lang="en-US" dirty="0"/>
              <a:t> and a newline afterwards.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("She said, "It’s a beautiful morning! "\n")  </a:t>
            </a:r>
          </a:p>
          <a:p>
            <a:pPr marL="0" indent="0">
              <a:buNone/>
            </a:pPr>
            <a:r>
              <a:rPr lang="en-US" sz="2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SyntaxError</a:t>
            </a:r>
            <a:r>
              <a:rPr lang="en-US" sz="2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 invalid character in identifier</a:t>
            </a:r>
          </a:p>
          <a:p>
            <a:endParaRPr lang="en-US" dirty="0"/>
          </a:p>
          <a:p>
            <a:r>
              <a:rPr lang="en-US" dirty="0"/>
              <a:t>backslash </a:t>
            </a:r>
            <a:r>
              <a:rPr lang="en-US" b="1" dirty="0"/>
              <a:t>\ </a:t>
            </a:r>
            <a:r>
              <a:rPr lang="en-US" dirty="0"/>
              <a:t>is used to indicate that the character is part of the string and to indicate the special character </a:t>
            </a:r>
            <a:r>
              <a:rPr lang="en-US" i="1" dirty="0"/>
              <a:t>newline (\n)</a:t>
            </a:r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("She said, \"It’s a beautiful morning!\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\n")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She said, "It’s a beautiful morning!"</a:t>
            </a:r>
          </a:p>
        </p:txBody>
      </p:sp>
    </p:spTree>
    <p:extLst>
      <p:ext uri="{BB962C8B-B14F-4D97-AF65-F5344CB8AC3E}">
        <p14:creationId xmlns:p14="http://schemas.microsoft.com/office/powerpoint/2010/main" val="291758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Concatenation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4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Concatenation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two or more strings together</a:t>
            </a:r>
          </a:p>
          <a:p>
            <a:r>
              <a:rPr lang="en-US" dirty="0"/>
              <a:t>Example appending the last name “</a:t>
            </a:r>
            <a:r>
              <a:rPr lang="en-US" b="1" dirty="0"/>
              <a:t>Smith</a:t>
            </a:r>
            <a:r>
              <a:rPr lang="en-US" dirty="0"/>
              <a:t>” to the first name “</a:t>
            </a:r>
            <a:r>
              <a:rPr lang="en-US" b="1" dirty="0"/>
              <a:t>John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5912" y="3122341"/>
            <a:ext cx="454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('John', 'Smith')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John'+'Smith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5569525" y="3537840"/>
            <a:ext cx="842426" cy="18466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2312" y="3537839"/>
            <a:ext cx="432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difference between these calls?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8673" y="4650371"/>
            <a:ext cx="3122342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&gt;&gt;&gt; print ('John', 'Smith')</a:t>
            </a:r>
          </a:p>
          <a:p>
            <a:r>
              <a:rPr lang="en-US" sz="2000" dirty="0">
                <a:solidFill>
                  <a:schemeClr val="bg1"/>
                </a:solidFill>
              </a:rPr>
              <a:t>John Smith </a:t>
            </a:r>
          </a:p>
          <a:p>
            <a:r>
              <a:rPr lang="en-US" sz="2000" dirty="0">
                <a:solidFill>
                  <a:schemeClr val="bg1"/>
                </a:solidFill>
              </a:rPr>
              <a:t>&gt;&gt;&gt; print ('</a:t>
            </a:r>
            <a:r>
              <a:rPr lang="en-US" sz="2000" dirty="0" err="1">
                <a:solidFill>
                  <a:schemeClr val="bg1"/>
                </a:solidFill>
              </a:rPr>
              <a:t>John'+'Smith</a:t>
            </a:r>
            <a:r>
              <a:rPr lang="en-US" sz="2000" dirty="0">
                <a:solidFill>
                  <a:schemeClr val="bg1"/>
                </a:solidFill>
              </a:rPr>
              <a:t>')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JohnSmith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3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 – Old-old-school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original way of formatting strings: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&gt;&gt;&gt;name =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(“What is your name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hooman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Jonathan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(”Hello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!”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(name))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‘Hello Jonathan!’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299175" y="3719593"/>
            <a:ext cx="0" cy="636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4022" y="4521149"/>
            <a:ext cx="2865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 </a:t>
            </a:r>
            <a:r>
              <a:rPr lang="en-US" dirty="0"/>
              <a:t>marks the start of</a:t>
            </a:r>
          </a:p>
          <a:p>
            <a:r>
              <a:rPr lang="en-US" dirty="0"/>
              <a:t>the format specifier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770617" y="3789336"/>
            <a:ext cx="413925" cy="682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5815" y="4521149"/>
            <a:ext cx="312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%s </a:t>
            </a:r>
            <a:r>
              <a:rPr lang="en-US" dirty="0"/>
              <a:t>a place holder of string type</a:t>
            </a:r>
          </a:p>
        </p:txBody>
      </p:sp>
    </p:spTree>
    <p:extLst>
      <p:ext uri="{BB962C8B-B14F-4D97-AF65-F5344CB8AC3E}">
        <p14:creationId xmlns:p14="http://schemas.microsoft.com/office/powerpoint/2010/main" val="95111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String Formatting – Float Formatting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format floats to have specific width (padding) and precision.</a:t>
            </a:r>
          </a:p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width is 10</a:t>
            </a:r>
          </a:p>
          <a:p>
            <a:pPr marL="0" indent="0">
              <a:buNone/>
            </a:pP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precision is 3</a:t>
            </a:r>
          </a:p>
          <a:p>
            <a:pPr marL="0" indent="0">
              <a:buNone/>
            </a:pP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12.12345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%10.3f“ % (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628" y="5427199"/>
            <a:ext cx="697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    12.123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575409" y="5241857"/>
            <a:ext cx="349321" cy="1767154"/>
          </a:xfrm>
          <a:prstGeom prst="leftBrace">
            <a:avLst>
              <a:gd name="adj1" fmla="val 2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Left Brace 15"/>
          <p:cNvSpPr/>
          <p:nvPr/>
        </p:nvSpPr>
        <p:spPr>
          <a:xfrm rot="5400000">
            <a:off x="3965769" y="4648356"/>
            <a:ext cx="349321" cy="986433"/>
          </a:xfrm>
          <a:prstGeom prst="leftBrace">
            <a:avLst>
              <a:gd name="adj1" fmla="val 230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454888" y="448007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Precision =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1630" y="634710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width = 10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1027416" y="4395247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366463" y="432200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69255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* Works for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8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- Illegal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message - 1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"Hello" / 123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"15" + 2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064076" y="2752627"/>
            <a:ext cx="1207809" cy="493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Illegal</a:t>
            </a:r>
          </a:p>
        </p:txBody>
      </p:sp>
    </p:spTree>
    <p:extLst>
      <p:ext uri="{BB962C8B-B14F-4D97-AF65-F5344CB8AC3E}">
        <p14:creationId xmlns:p14="http://schemas.microsoft.com/office/powerpoint/2010/main" val="172502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 - Concatenation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message - 1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"Hello" / 123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"15" + 2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064076" y="2752627"/>
            <a:ext cx="1207809" cy="493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Illegal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284" y="1964124"/>
            <a:ext cx="426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fruit = "banana"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bakedGood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 nut bread"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(fruit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bakedGood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21691" y="2841288"/>
            <a:ext cx="713365" cy="59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1166" y="3430824"/>
            <a:ext cx="17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concatenation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3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4B2F-E448-478A-B8EF-391EA8D4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Strings</a:t>
            </a:r>
            <a:endParaRPr lang="en-CA" dirty="0"/>
          </a:p>
        </p:txBody>
      </p:sp>
      <p:sp>
        <p:nvSpPr>
          <p:cNvPr id="5" name="AutoShape 4" descr="Image result for string pointer programming">
            <a:extLst>
              <a:ext uri="{FF2B5EF4-FFF2-40B4-BE49-F238E27FC236}">
                <a16:creationId xmlns:a16="http://schemas.microsoft.com/office/drawing/2014/main" id="{886CF512-049F-4971-B6F2-DAE093FF10F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Strings are a class (type) of objects that is represented as a sequence of characters in member</a:t>
            </a:r>
          </a:p>
          <a:p>
            <a:r>
              <a:rPr lang="en-CA" dirty="0"/>
              <a:t>Ex. </a:t>
            </a:r>
            <a:br>
              <a:rPr lang="en-CA" dirty="0"/>
            </a:b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foo = “hello”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8" name="Picture 6" descr="Image result for string pointer programming">
            <a:extLst>
              <a:ext uri="{FF2B5EF4-FFF2-40B4-BE49-F238E27FC236}">
                <a16:creationId xmlns:a16="http://schemas.microsoft.com/office/drawing/2014/main" id="{2EB9CDB5-D6A5-4B77-BFE1-E7AA0526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32" y="3299456"/>
            <a:ext cx="8620791" cy="30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9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337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message - 1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"Hello" / 123</a:t>
            </a:r>
          </a:p>
          <a:p>
            <a:r>
              <a:rPr lang="da-D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"15" + 2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2064076" y="2752627"/>
            <a:ext cx="1207809" cy="493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1885" y="3061492"/>
            <a:ext cx="12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Illegal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284" y="1964124"/>
            <a:ext cx="4264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fruit = "banana"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bakedGood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 nut bread"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(fruit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bakedGood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21691" y="2841288"/>
            <a:ext cx="713365" cy="599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71166" y="3430824"/>
            <a:ext cx="17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concatenation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2258" y="4034661"/>
            <a:ext cx="5825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print("Go" * 6)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name =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Dinos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 * 3)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 + "Go" * 3)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((name + "Go") * 3)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357135" y="4840037"/>
            <a:ext cx="1360558" cy="508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Repetition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4641" y="4034660"/>
            <a:ext cx="4308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GoGoGoGoGoGo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CA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DinosDinosDinos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DinosGoGoGo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DinosGoDinosGoDinosGo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204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A method is a function that is associated with a specific object/class.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Other functions include:</a:t>
            </a:r>
            <a:endParaRPr lang="en-US" dirty="0"/>
          </a:p>
          <a:p>
            <a:pPr lvl="1"/>
            <a:r>
              <a:rPr lang="en-US" dirty="0"/>
              <a:t>capitalize, join, strip, count, center, replace, </a:t>
            </a:r>
            <a:r>
              <a:rPr lang="en-US" dirty="0" err="1"/>
              <a:t>ljust</a:t>
            </a:r>
            <a:r>
              <a:rPr lang="en-US" dirty="0"/>
              <a:t>, </a:t>
            </a:r>
            <a:r>
              <a:rPr lang="en-US" dirty="0" err="1"/>
              <a:t>rjust</a:t>
            </a:r>
            <a:r>
              <a:rPr lang="en-US" dirty="0"/>
              <a:t>, find, </a:t>
            </a:r>
            <a:r>
              <a:rPr lang="en-US" dirty="0" err="1"/>
              <a:t>rfind</a:t>
            </a:r>
            <a:r>
              <a:rPr lang="en-US" dirty="0"/>
              <a:t>, … </a:t>
            </a:r>
          </a:p>
          <a:p>
            <a:pPr lvl="1"/>
            <a:r>
              <a:rPr lang="en-US" dirty="0"/>
              <a:t>For more details, refer to: </a:t>
            </a:r>
            <a:r>
              <a:rPr lang="en-US" dirty="0">
                <a:hlinkClick r:id="rId2"/>
              </a:rPr>
              <a:t>https://docs.python.org/3/library/stdtypes.html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7522" y="2428197"/>
            <a:ext cx="370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"Hello, World"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upper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32256" y="2949076"/>
            <a:ext cx="1112363" cy="52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227" y="2612861"/>
            <a:ext cx="2420726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HELLO, WORLD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hello, world</a:t>
            </a:r>
          </a:p>
        </p:txBody>
      </p:sp>
    </p:spTree>
    <p:extLst>
      <p:ext uri="{BB962C8B-B14F-4D97-AF65-F5344CB8AC3E}">
        <p14:creationId xmlns:p14="http://schemas.microsoft.com/office/powerpoint/2010/main" val="1268788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Methods - </a:t>
            </a:r>
            <a:r>
              <a:rPr lang="en-US" i="1" dirty="0"/>
              <a:t>count()</a:t>
            </a:r>
            <a:r>
              <a:rPr lang="en-US" dirty="0"/>
              <a:t>, </a:t>
            </a:r>
            <a:r>
              <a:rPr lang="en-US" i="1" dirty="0"/>
              <a:t>strip()</a:t>
            </a:r>
            <a:r>
              <a:rPr lang="en-US" dirty="0"/>
              <a:t>, and </a:t>
            </a:r>
            <a:r>
              <a:rPr lang="en-US" i="1" dirty="0"/>
              <a:t>replace()</a:t>
            </a:r>
            <a:r>
              <a:rPr lang="en-US" dirty="0"/>
              <a:t>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628" y="1825625"/>
            <a:ext cx="67044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    Hello, World    "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("l")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("***"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+ "***")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("***"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+ "***")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("***"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+ "***")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news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("o", "***")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(news)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072253" y="3710068"/>
            <a:ext cx="1308010" cy="83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0684" y="3388828"/>
            <a:ext cx="330880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***Hello, World***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***Hello, World    ***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    Hello, World***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Hell***, W***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58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</a:t>
            </a:r>
            <a:r>
              <a:rPr lang="en-US" i="1" dirty="0"/>
              <a:t>format()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1532" y="1825624"/>
            <a:ext cx="694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person =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('Your name: ')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greeting = 'Hello {}!'.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(person)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(greeting)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1609172" y="3552552"/>
            <a:ext cx="1005135" cy="51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1532" y="4597624"/>
            <a:ext cx="281889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Jonathan!</a:t>
            </a:r>
          </a:p>
        </p:txBody>
      </p:sp>
    </p:spTree>
    <p:extLst>
      <p:ext uri="{BB962C8B-B14F-4D97-AF65-F5344CB8AC3E}">
        <p14:creationId xmlns:p14="http://schemas.microsoft.com/office/powerpoint/2010/main" val="94754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substring of a string is called a </a:t>
            </a:r>
            <a:r>
              <a:rPr lang="en-US" b="1" dirty="0"/>
              <a:t>slice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slice operator [</a:t>
            </a:r>
            <a:r>
              <a:rPr lang="en-US" dirty="0" err="1"/>
              <a:t>n:m</a:t>
            </a:r>
            <a:r>
              <a:rPr lang="en-US" dirty="0"/>
              <a:t>] returns the part of the string from the </a:t>
            </a:r>
            <a:r>
              <a:rPr lang="en-US" dirty="0" err="1"/>
              <a:t>n’th</a:t>
            </a:r>
            <a:r>
              <a:rPr lang="en-US" dirty="0"/>
              <a:t> character to the </a:t>
            </a:r>
            <a:r>
              <a:rPr lang="en-US" dirty="0" err="1"/>
              <a:t>m’th</a:t>
            </a:r>
            <a:r>
              <a:rPr lang="en-US" dirty="0"/>
              <a:t> character.</a:t>
            </a:r>
          </a:p>
          <a:p>
            <a:r>
              <a:rPr lang="en-US" u="sng" dirty="0"/>
              <a:t>Including</a:t>
            </a:r>
            <a:r>
              <a:rPr lang="en-US" dirty="0"/>
              <a:t> the first but </a:t>
            </a:r>
            <a:r>
              <a:rPr lang="en-US" u="sng" dirty="0"/>
              <a:t>excluding</a:t>
            </a:r>
            <a:r>
              <a:rPr lang="en-US" dirty="0"/>
              <a:t> the last.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54665"/>
            <a:ext cx="6590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singers = "Peter, Paul, and Mary"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(singers[0:5])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(singers[7:11])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(singers[17:21])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527143" y="3185294"/>
            <a:ext cx="1300899" cy="527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83917" y="3007788"/>
            <a:ext cx="203619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Peter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Paul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41702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627" y="1155968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 and m are optional, their default values are 0 and </a:t>
            </a:r>
            <a:r>
              <a:rPr lang="en-US" sz="2400" dirty="0" err="1"/>
              <a:t>len</a:t>
            </a:r>
            <a:r>
              <a:rPr lang="en-US" sz="2400" dirty="0"/>
              <a:t>(</a:t>
            </a:r>
            <a:r>
              <a:rPr lang="en-US" sz="2400" dirty="0" err="1"/>
              <a:t>str</a:t>
            </a:r>
            <a:r>
              <a:rPr lang="en-US" sz="2400" dirty="0"/>
              <a:t>)-1, respectively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618" y="1617207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"CPSC 231"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[3:])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[:6])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58472" y="233681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99198" y="1998619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CPSC 231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231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CPSC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2626" y="3558892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n or m have values larger than the length of the string, no error is returned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618" y="3998440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"CPSC 231"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[100:200])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[:200])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[100:])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397338" y="4718052"/>
            <a:ext cx="1201859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99198" y="4379852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'‘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‘CPSC 231‘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''</a:t>
            </a:r>
          </a:p>
        </p:txBody>
      </p:sp>
    </p:spTree>
    <p:extLst>
      <p:ext uri="{BB962C8B-B14F-4D97-AF65-F5344CB8AC3E}">
        <p14:creationId xmlns:p14="http://schemas.microsoft.com/office/powerpoint/2010/main" val="401338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The Slice Operator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627" y="3371538"/>
            <a:ext cx="1113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 and m can be negative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618" y="1617207"/>
            <a:ext cx="4515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"CPSC 231"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[-1:])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[:-1])</a:t>
            </a:r>
          </a:p>
          <a:p>
            <a:r>
              <a:rPr lang="fr-FR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fr-F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[-8:-1])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58472" y="233681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99198" y="1998619"/>
            <a:ext cx="212696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fr-F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CPSC 23</a:t>
            </a:r>
            <a:endParaRPr lang="en-US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CPSC 23</a:t>
            </a:r>
          </a:p>
        </p:txBody>
      </p:sp>
    </p:spTree>
    <p:extLst>
      <p:ext uri="{BB962C8B-B14F-4D97-AF65-F5344CB8AC3E}">
        <p14:creationId xmlns:p14="http://schemas.microsoft.com/office/powerpoint/2010/main" val="9860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split()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11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String creation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6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 - </a:t>
            </a:r>
            <a:r>
              <a:rPr lang="en-US" i="1" dirty="0"/>
              <a:t>split()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split() function takes a string argument (delimiter) returns a list of words of the original string split on this delimiter.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2743200"/>
            <a:ext cx="445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= "this is a string"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 ")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091979" y="2971745"/>
            <a:ext cx="949569" cy="801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9016" y="3112531"/>
            <a:ext cx="36107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['this', 'is', 'a', 'string']</a:t>
            </a:r>
          </a:p>
        </p:txBody>
      </p:sp>
    </p:spTree>
    <p:extLst>
      <p:ext uri="{BB962C8B-B14F-4D97-AF65-F5344CB8AC3E}">
        <p14:creationId xmlns:p14="http://schemas.microsoft.com/office/powerpoint/2010/main" val="229119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len</a:t>
            </a:r>
            <a:r>
              <a:rPr lang="en-CA" dirty="0"/>
              <a:t>()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874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len</a:t>
            </a:r>
            <a:r>
              <a:rPr lang="en-US" i="1" dirty="0"/>
              <a:t>()</a:t>
            </a:r>
            <a:r>
              <a:rPr lang="en-US" dirty="0"/>
              <a:t>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10466"/>
            <a:ext cx="336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fruit = "Banana"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(fruit))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19725" y="2149311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1493" y="2105045"/>
            <a:ext cx="11029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490" y="3241214"/>
            <a:ext cx="645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fruit = "Banana"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(fruit)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last = fruit[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# ERROR!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(last)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614446" y="3733813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30183" y="3689280"/>
            <a:ext cx="25342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Error! Starts from zero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4446" y="4607303"/>
            <a:ext cx="353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fruit = "Banana"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(fruit)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last = fruit[sz-1]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(last)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9035979" y="5039402"/>
            <a:ext cx="763571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89792" y="4997043"/>
            <a:ext cx="15161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15811" y="4355169"/>
            <a:ext cx="2327150" cy="1140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063" y="1455376"/>
            <a:ext cx="1056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(</a:t>
            </a:r>
            <a:r>
              <a:rPr lang="en-US" sz="2800" dirty="0" err="1"/>
              <a:t>str</a:t>
            </a:r>
            <a:r>
              <a:rPr lang="en-US" sz="2800" dirty="0"/>
              <a:t>) returns the number of characters in a given string.</a:t>
            </a:r>
          </a:p>
        </p:txBody>
      </p:sp>
    </p:spTree>
    <p:extLst>
      <p:ext uri="{BB962C8B-B14F-4D97-AF65-F5344CB8AC3E}">
        <p14:creationId xmlns:p14="http://schemas.microsoft.com/office/powerpoint/2010/main" val="29705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920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"/>
          <a:stretch/>
        </p:blipFill>
        <p:spPr>
          <a:xfrm>
            <a:off x="883578" y="1825625"/>
            <a:ext cx="7087944" cy="32621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79200" y="3456720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62901" y="3529217"/>
            <a:ext cx="26546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ab*</a:t>
            </a:r>
            <a:r>
              <a:rPr lang="en-US" sz="2800" dirty="0" err="1">
                <a:solidFill>
                  <a:schemeClr val="bg1"/>
                </a:solidFill>
              </a:rPr>
              <a:t>ra</a:t>
            </a:r>
            <a:r>
              <a:rPr lang="en-US" sz="2800" dirty="0">
                <a:solidFill>
                  <a:schemeClr val="bg1"/>
                </a:solidFill>
              </a:rPr>
              <a:t>*cad*</a:t>
            </a:r>
            <a:r>
              <a:rPr lang="en-US" sz="2800" dirty="0" err="1">
                <a:solidFill>
                  <a:schemeClr val="bg1"/>
                </a:solidFill>
              </a:rPr>
              <a:t>abra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2585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00092" y="3423139"/>
            <a:ext cx="1019908" cy="6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11722" y="3064748"/>
            <a:ext cx="171157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81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files and exceptions.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Strings are immutable. Meaning, their values cannot change after it has been created.</a:t>
            </a:r>
          </a:p>
          <a:p>
            <a:r>
              <a:rPr lang="en-CA" dirty="0"/>
              <a:t>Ex.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4576" y="2781119"/>
            <a:ext cx="750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greeting = "Hello, world!"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greeting[0] = 'J'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ERROR!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(greeting)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280730" y="5066269"/>
            <a:ext cx="1762812" cy="64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4085" y="4974858"/>
            <a:ext cx="195502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Jello</a:t>
            </a:r>
            <a:r>
              <a:rPr lang="en-US" sz="2400" dirty="0">
                <a:solidFill>
                  <a:schemeClr val="bg1"/>
                </a:solidFill>
              </a:rPr>
              <a:t>, world!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Hello, world!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369" y="4807430"/>
            <a:ext cx="6760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greeting = "Hello, world!"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newGreeting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'J' + greeting[1:]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newGreeting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(greeting)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32035" y="4000186"/>
            <a:ext cx="0" cy="8072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9639" y="4161806"/>
            <a:ext cx="173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Do this instead</a:t>
            </a:r>
          </a:p>
        </p:txBody>
      </p:sp>
    </p:spTree>
    <p:extLst>
      <p:ext uri="{BB962C8B-B14F-4D97-AF65-F5344CB8AC3E}">
        <p14:creationId xmlns:p14="http://schemas.microsoft.com/office/powerpoint/2010/main" val="12187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0807265" cy="4351338"/>
          </a:xfrm>
        </p:spPr>
        <p:txBody>
          <a:bodyPr>
            <a:normAutofit/>
          </a:bodyPr>
          <a:lstStyle/>
          <a:p>
            <a:r>
              <a:rPr lang="en-US" b="1" dirty="0"/>
              <a:t>Form: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“”</a:t>
            </a:r>
          </a:p>
          <a:p>
            <a:pPr lvl="1"/>
            <a:r>
              <a:rPr lang="en-US" dirty="0"/>
              <a:t>The string object must be enclosed with either a single quote (</a:t>
            </a:r>
            <a:r>
              <a:rPr lang="en-US" b="1" dirty="0"/>
              <a:t>'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or double quote (</a:t>
            </a:r>
            <a:r>
              <a:rPr lang="en-US" b="1" dirty="0"/>
              <a:t>"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Single quote and double quote are interchangeable: “Hello World!” == ‘Hello World!’</a:t>
            </a:r>
          </a:p>
          <a:p>
            <a:pPr lvl="1"/>
            <a:endParaRPr lang="en-US" dirty="0"/>
          </a:p>
          <a:p>
            <a:r>
              <a:rPr lang="en-US" dirty="0"/>
              <a:t>If your string object contains single quotes, then enclose it with double quotes, or vice versa: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myStr1 = “Jonathan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s lecture ROCKS!”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myStr2 = ‘The students agreed: 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Yes, it does!</a:t>
            </a:r>
            <a:r>
              <a:rPr lang="en-US" sz="27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pPr marL="457200" lvl="1" indent="0">
              <a:buNone/>
            </a:pPr>
            <a:endParaRPr lang="en-US" sz="2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triple single quote (</a:t>
            </a:r>
            <a:r>
              <a:rPr lang="en-US" b="1" dirty="0"/>
              <a:t>'''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or double quote (</a:t>
            </a:r>
            <a:r>
              <a:rPr lang="en-US" b="1" dirty="0"/>
              <a:t>"""</a:t>
            </a:r>
            <a:r>
              <a:rPr lang="en-US" dirty="0"/>
              <a:t>) to create a string that spans multiple lines.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myStr3 = '''hello</a:t>
            </a:r>
          </a:p>
          <a:p>
            <a:pPr marL="457200" lvl="1" indent="0">
              <a:buNone/>
            </a:pPr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		my name is Jonathan'''</a:t>
            </a:r>
          </a:p>
        </p:txBody>
      </p:sp>
    </p:spTree>
    <p:extLst>
      <p:ext uri="{BB962C8B-B14F-4D97-AF65-F5344CB8AC3E}">
        <p14:creationId xmlns:p14="http://schemas.microsoft.com/office/powerpoint/2010/main" val="213140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Accessing characters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31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Single String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 </a:t>
            </a:r>
            <a:r>
              <a:rPr lang="en-US" b="1" dirty="0"/>
              <a:t>indexing operator</a:t>
            </a:r>
            <a:r>
              <a:rPr lang="en-US" dirty="0"/>
              <a:t> you can access a single character from a string.</a:t>
            </a:r>
          </a:p>
          <a:p>
            <a:r>
              <a:rPr lang="en-US" dirty="0"/>
              <a:t>Python uses square brackets to enclose the index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34" y="3148886"/>
            <a:ext cx="3790950" cy="1238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9980" y="3632977"/>
            <a:ext cx="412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Course = "CPSC 231"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 = Course[2]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Course[-1]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267231" y="4910717"/>
            <a:ext cx="1045588" cy="65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9999" y="4714833"/>
            <a:ext cx="2253007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430219" y="4228623"/>
            <a:ext cx="1259264" cy="1846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6238" y="4266190"/>
            <a:ext cx="10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0301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646FB-D28C-4A21-BE2E-A53518B1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Escaping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C65-2297-4F28-8A7F-AA3B887C2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611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Widescreen</PresentationFormat>
  <Paragraphs>270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Office Theme</vt:lpstr>
      <vt:lpstr>Structures: Strings</vt:lpstr>
      <vt:lpstr>Strings</vt:lpstr>
      <vt:lpstr>String creation</vt:lpstr>
      <vt:lpstr>Strings</vt:lpstr>
      <vt:lpstr>Creating String Variables</vt:lpstr>
      <vt:lpstr>Creating String Variables</vt:lpstr>
      <vt:lpstr>Accessing characters</vt:lpstr>
      <vt:lpstr>Accessing Single String Characters</vt:lpstr>
      <vt:lpstr>Escaping</vt:lpstr>
      <vt:lpstr>Escaping Characters</vt:lpstr>
      <vt:lpstr>Escaping Characters</vt:lpstr>
      <vt:lpstr>Concatenation</vt:lpstr>
      <vt:lpstr>String Concatenation</vt:lpstr>
      <vt:lpstr>Formatting</vt:lpstr>
      <vt:lpstr>String Formatting – Old-old-school way</vt:lpstr>
      <vt:lpstr>String Formatting – Float Formatting</vt:lpstr>
      <vt:lpstr>* Works for Strings</vt:lpstr>
      <vt:lpstr>String Operations - Illegal</vt:lpstr>
      <vt:lpstr>String Operations - Concatenation</vt:lpstr>
      <vt:lpstr>String Operations</vt:lpstr>
      <vt:lpstr>Methods</vt:lpstr>
      <vt:lpstr>String Methods</vt:lpstr>
      <vt:lpstr>String Methods - count(), strip(), and replace() Examples</vt:lpstr>
      <vt:lpstr>String Methods - format() Example</vt:lpstr>
      <vt:lpstr>Slicing</vt:lpstr>
      <vt:lpstr>String Methods - The Slice Operator</vt:lpstr>
      <vt:lpstr>String Methods - The Slice Operator</vt:lpstr>
      <vt:lpstr>String Methods - The Slice Operator</vt:lpstr>
      <vt:lpstr>split()</vt:lpstr>
      <vt:lpstr>String Methods - split()</vt:lpstr>
      <vt:lpstr>len()</vt:lpstr>
      <vt:lpstr>The len() function</vt:lpstr>
      <vt:lpstr>Examples</vt:lpstr>
      <vt:lpstr>Example</vt:lpstr>
      <vt:lpstr>PowerPoint Presentation</vt:lpstr>
      <vt:lpstr>Onward to …  files and exceptions.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2020-08-24T23:43:21Z</dcterms:created>
  <dcterms:modified xsi:type="dcterms:W3CDTF">2020-09-08T20:16:38Z</dcterms:modified>
</cp:coreProperties>
</file>