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87" r:id="rId3"/>
    <p:sldId id="784" r:id="rId4"/>
    <p:sldId id="388" r:id="rId5"/>
    <p:sldId id="389" r:id="rId6"/>
    <p:sldId id="390" r:id="rId7"/>
    <p:sldId id="391" r:id="rId8"/>
    <p:sldId id="785" r:id="rId9"/>
    <p:sldId id="394" r:id="rId10"/>
    <p:sldId id="398" r:id="rId11"/>
    <p:sldId id="395" r:id="rId12"/>
    <p:sldId id="397" r:id="rId13"/>
    <p:sldId id="399" r:id="rId14"/>
    <p:sldId id="786" r:id="rId15"/>
    <p:sldId id="392" r:id="rId16"/>
    <p:sldId id="393" r:id="rId17"/>
    <p:sldId id="787" r:id="rId18"/>
    <p:sldId id="401" r:id="rId19"/>
    <p:sldId id="403" r:id="rId20"/>
    <p:sldId id="404" r:id="rId21"/>
    <p:sldId id="405" r:id="rId22"/>
    <p:sldId id="790" r:id="rId23"/>
    <p:sldId id="406" r:id="rId24"/>
    <p:sldId id="788" r:id="rId25"/>
    <p:sldId id="769" r:id="rId26"/>
    <p:sldId id="419" r:id="rId27"/>
    <p:sldId id="789" r:id="rId28"/>
    <p:sldId id="770" r:id="rId29"/>
    <p:sldId id="771" r:id="rId30"/>
    <p:sldId id="409" r:id="rId31"/>
    <p:sldId id="772" r:id="rId32"/>
    <p:sldId id="773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3CF30-1584-44D2-8868-ADB613B19904}" v="1" dt="2020-09-08T20:17:10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F7264-75FD-4C3C-A75B-34CF8C1235C8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AF3C-8E24-4A24-8966-F76B25CCFE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33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1F76FC0-34FD-4705-AA3B-6CEB433F08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C25B69F-BBE9-47D7-857B-0E2A7AC691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E246C66-2C16-4A5C-AEFF-5CAAAAD24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19F20D-A5FA-4E6A-A223-2DD2BF4C7B0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47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4D18592-565B-43B2-93C9-DE7F9A709D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25734F9-8967-4840-860C-6FED0D8292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9DF08838-3B1C-45A8-8690-D8C1FF09F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56DFF1-20D4-411B-843B-CCD2BCF45BF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4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455C64E-80C2-4B2D-B491-15E64574AC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0DC43C36-3EA7-44C0-B8ED-8E21CA77FF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2271FFE-6B71-4C95-B72B-550E6D5E2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5C1915-B594-4842-B489-E64C51770A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0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13D5CD8-C63B-42F0-B47D-AB99B57B6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16507E0-3750-415D-811F-E067E04F0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A5076E4-1609-4009-BC6B-60B8A5F50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C5BB8E-431C-421A-81F1-3A580DC9EAE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8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F040E0B-194A-48C7-87D2-A2628A0B6F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D3A93F1-18C0-4873-BCD1-2D44052F51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416BB94-FDF2-421B-8544-2488DF808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99D6F5-223D-42BE-8BCD-3A52BDF70F1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7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9721DB6-E631-433A-BA28-E1BA95444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0A86732-AEB8-41EC-ADCC-2647356ECE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99BD71D-7B6A-4B81-BDBE-BD981AF3C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C8AADB-AF16-4282-A6BE-CCDC4A2ECA4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7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45C4B90A-2A47-48F9-8077-A3B87FBBBA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7142455A-2D2B-4C62-B19E-5E21546AB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8790D6BA-71FE-425A-88D8-E1FCE6E06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2F838-6F7D-488D-A537-8BCD158E985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00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BBE768B0-853E-48A1-B865-73E3DAA3E5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5D59DF54-5D40-4AED-B7E1-F6BF49E7AB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E3E491C0-8BE8-4C6F-B0CA-3351ACB13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55F094-A310-47BF-ABDC-DFAC0BE9AA7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2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F973BB1F-E458-4C23-8C60-C5066F14C9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31E5F6BA-5DBA-42C7-80BA-66F8E0D008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2128C7D-FD79-4D95-A021-1F4C15969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7A8C60-640F-4E71-92D4-842A033D90D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8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F4113878-5935-4C78-A530-8C7BC71AEB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B260FC93-50CA-4FB3-B958-76EAAAC08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C989AC18-A949-42D1-BD2C-8DA8CB6CE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B40BA0-8466-4E5C-9AF2-F626CE31967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7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70A230E6-291C-480E-B5D9-2653F03C1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9C827618-E879-4B4B-A98B-3031B813EF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A8780DD1-E6AF-4824-953E-C134CF1F3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1C83C-4079-4DF4-8560-BF86C192BD0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BP4lzkoy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hjrI-aW5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Structures: Lists: Complex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69CF-2130-4FDF-80A9-9CCCE153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63A5C-3A6D-46EE-842C-8B3B3E658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 is an important task</a:t>
            </a:r>
          </a:p>
          <a:p>
            <a:pPr lvl="1">
              <a:defRPr/>
            </a:pPr>
            <a:r>
              <a:rPr lang="en-US" dirty="0"/>
              <a:t>Needed when working with large data sets</a:t>
            </a:r>
            <a:endParaRPr lang="en-CA" dirty="0"/>
          </a:p>
          <a:p>
            <a:pPr lvl="1">
              <a:defRPr/>
            </a:pPr>
            <a:r>
              <a:rPr lang="en-US" dirty="0"/>
              <a:t>Frequently occurs as part of other algorithms</a:t>
            </a:r>
          </a:p>
          <a:p>
            <a:pPr>
              <a:defRPr/>
            </a:pPr>
            <a:r>
              <a:rPr lang="en-US" dirty="0"/>
              <a:t>Sorting has been studied extensively</a:t>
            </a:r>
          </a:p>
          <a:p>
            <a:pPr lvl="1">
              <a:defRPr/>
            </a:pPr>
            <a:r>
              <a:rPr lang="en-US" dirty="0"/>
              <a:t>Many algorithms, some of which are quite complex</a:t>
            </a:r>
          </a:p>
        </p:txBody>
      </p:sp>
    </p:spTree>
    <p:extLst>
      <p:ext uri="{BB962C8B-B14F-4D97-AF65-F5344CB8AC3E}">
        <p14:creationId xmlns:p14="http://schemas.microsoft.com/office/powerpoint/2010/main" val="340270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898D-7EE0-47B9-BE15-A5C74E3B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 - Selection Sort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A5A9-0353-419C-81D6-344E93327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General idea (ascending order): The list is initially considered entirely unordered.</a:t>
            </a:r>
          </a:p>
          <a:p>
            <a:pPr>
              <a:buFontTx/>
              <a:buChar char="•"/>
            </a:pPr>
            <a:r>
              <a:rPr lang="en-US" altLang="en-US" dirty="0"/>
              <a:t>Select the smallest element in the unordered portion of list</a:t>
            </a:r>
          </a:p>
          <a:p>
            <a:pPr>
              <a:buFontTx/>
              <a:buChar char="•"/>
            </a:pPr>
            <a:r>
              <a:rPr lang="en-US" altLang="en-US" dirty="0"/>
              <a:t>Remove the element from unordered portion of the list and place it at the end of the ordered portion of the list.</a:t>
            </a:r>
          </a:p>
          <a:p>
            <a:pPr>
              <a:buFontTx/>
              <a:buChar char="•"/>
            </a:pPr>
            <a:r>
              <a:rPr lang="en-US" altLang="en-US" dirty="0"/>
              <a:t>Repeat until no elements remain in the unordered portion of the list.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https://www.youtube.com/watch?v=xWBP4lzkoyM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Lets implement this!</a:t>
            </a:r>
          </a:p>
          <a:p>
            <a:pPr marL="0" indent="0">
              <a:buNone/>
              <a:defRPr/>
            </a:pPr>
            <a:r>
              <a:rPr lang="en-CA" dirty="0"/>
              <a:t>You can download another solution from D2L: </a:t>
            </a:r>
            <a:r>
              <a:rPr lang="en-CA" i="1" dirty="0"/>
              <a:t>21_Selection.py</a:t>
            </a:r>
          </a:p>
        </p:txBody>
      </p:sp>
    </p:spTree>
    <p:extLst>
      <p:ext uri="{BB962C8B-B14F-4D97-AF65-F5344CB8AC3E}">
        <p14:creationId xmlns:p14="http://schemas.microsoft.com/office/powerpoint/2010/main" val="380737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695F-1E15-4EEA-8745-8F84D4A8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 - Bubble Sort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9996B-747E-461D-849A-FCE0FC2A9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General idea (ascending order)</a:t>
            </a:r>
          </a:p>
          <a:p>
            <a:pPr>
              <a:buFontTx/>
              <a:buChar char="•"/>
            </a:pPr>
            <a:r>
              <a:rPr lang="en-US" altLang="en-US" dirty="0"/>
              <a:t> go through list from beginning to end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 compare adjacent elements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 swap if previous element is larger than current element</a:t>
            </a:r>
          </a:p>
          <a:p>
            <a:pPr>
              <a:buFontTx/>
              <a:buChar char="•"/>
            </a:pPr>
            <a:r>
              <a:rPr lang="en-US" altLang="en-US" dirty="0"/>
              <a:t> repeat until no swaps are performed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https://www.youtube.com/watch?v=nmhjrI-aW5o</a:t>
            </a:r>
            <a:endParaRPr lang="en-US" altLang="en-US" dirty="0"/>
          </a:p>
          <a:p>
            <a:pPr>
              <a:defRPr/>
            </a:pPr>
            <a:r>
              <a:rPr lang="en-CA" dirty="0"/>
              <a:t>You can download a solution from D2L: </a:t>
            </a:r>
            <a:r>
              <a:rPr lang="en-CA" i="1" dirty="0"/>
              <a:t>23_Bubble.py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128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CEAA-69CB-4C1F-9688-86AAC050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 in Python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4A067-3BA4-47EC-8090-FE0AAC1F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Python makes sorting a list easy</a:t>
            </a:r>
          </a:p>
          <a:p>
            <a:pPr lvl="1">
              <a:defRPr/>
            </a:pPr>
            <a:r>
              <a:rPr lang="en-US" dirty="0"/>
              <a:t>Use the sorted function</a:t>
            </a:r>
          </a:p>
          <a:p>
            <a:pPr lvl="2">
              <a:defRPr/>
            </a:pPr>
            <a:r>
              <a:rPr lang="en-US" dirty="0"/>
              <a:t>Takes one parameter which is an unsorted list</a:t>
            </a:r>
          </a:p>
          <a:p>
            <a:pPr lvl="2">
              <a:defRPr/>
            </a:pPr>
            <a:r>
              <a:rPr lang="en-US" dirty="0"/>
              <a:t>Returns a new list sorted into increasing order</a:t>
            </a:r>
          </a:p>
          <a:p>
            <a:pPr lvl="1">
              <a:defRPr/>
            </a:pPr>
            <a:r>
              <a:rPr lang="en-US" dirty="0"/>
              <a:t>Use the </a:t>
            </a:r>
            <a:r>
              <a:rPr lang="en-US" i="1" dirty="0"/>
              <a:t>sort(order)</a:t>
            </a:r>
            <a:r>
              <a:rPr lang="en-US" dirty="0"/>
              <a:t> method</a:t>
            </a:r>
          </a:p>
          <a:p>
            <a:pPr lvl="2">
              <a:defRPr/>
            </a:pPr>
            <a:r>
              <a:rPr lang="en-US" dirty="0"/>
              <a:t>Order is a Boolean parameter. Default is True for ascending order. False sorts in descending order.</a:t>
            </a:r>
          </a:p>
          <a:p>
            <a:pPr lvl="2">
              <a:defRPr/>
            </a:pPr>
            <a:r>
              <a:rPr lang="en-US" dirty="0"/>
              <a:t>Invoked on a list using dot notation</a:t>
            </a:r>
          </a:p>
          <a:p>
            <a:pPr lvl="2">
              <a:defRPr/>
            </a:pPr>
            <a:r>
              <a:rPr lang="en-US" dirty="0"/>
              <a:t>Modifies the list</a:t>
            </a:r>
            <a:endParaRPr lang="en-CA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9478" y="4934817"/>
            <a:ext cx="38363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list=[0,1,6,2,10]</a:t>
            </a:r>
          </a:p>
          <a:p>
            <a:r>
              <a:rPr lang="en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list.sort</a:t>
            </a:r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CA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(list)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98032" y="5989833"/>
            <a:ext cx="13459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32635" y="5719991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[0, 1, 2, 6, 10]</a:t>
            </a:r>
          </a:p>
        </p:txBody>
      </p:sp>
    </p:spTree>
    <p:extLst>
      <p:ext uri="{BB962C8B-B14F-4D97-AF65-F5344CB8AC3E}">
        <p14:creationId xmlns:p14="http://schemas.microsoft.com/office/powerpoint/2010/main" val="261268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List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26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4454-AD43-49C4-AD25-052F9B47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78D2-ABE6-47D3-BFA6-D13AC6A11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Compute the median of a list of values entered by the user</a:t>
            </a:r>
          </a:p>
          <a:p>
            <a:pPr lvl="1">
              <a:defRPr/>
            </a:pPr>
            <a:r>
              <a:rPr lang="en-US" dirty="0"/>
              <a:t>User will enter an unknown number of values</a:t>
            </a:r>
          </a:p>
          <a:p>
            <a:pPr lvl="1">
              <a:defRPr/>
            </a:pPr>
            <a:r>
              <a:rPr lang="en-US" dirty="0"/>
              <a:t>A blank line will be used to indicate that no additional values will be entered</a:t>
            </a:r>
            <a:endParaRPr lang="en-CA" dirty="0"/>
          </a:p>
          <a:p>
            <a:pPr lvl="1">
              <a:defRPr/>
            </a:pPr>
            <a:r>
              <a:rPr lang="en-US" dirty="0"/>
              <a:t>If the list has an odd number of elements</a:t>
            </a:r>
          </a:p>
          <a:p>
            <a:pPr lvl="2">
              <a:defRPr/>
            </a:pPr>
            <a:r>
              <a:rPr lang="en-US" dirty="0"/>
              <a:t>Median is the middle value</a:t>
            </a:r>
          </a:p>
          <a:p>
            <a:pPr lvl="1">
              <a:defRPr/>
            </a:pPr>
            <a:r>
              <a:rPr lang="en-US" dirty="0"/>
              <a:t>If the list has an even number of elements</a:t>
            </a:r>
          </a:p>
          <a:p>
            <a:pPr lvl="2">
              <a:defRPr/>
            </a:pPr>
            <a:r>
              <a:rPr lang="en-US" dirty="0"/>
              <a:t>Median is average of the two middle values</a:t>
            </a:r>
          </a:p>
        </p:txBody>
      </p:sp>
    </p:spTree>
    <p:extLst>
      <p:ext uri="{BB962C8B-B14F-4D97-AF65-F5344CB8AC3E}">
        <p14:creationId xmlns:p14="http://schemas.microsoft.com/office/powerpoint/2010/main" val="360108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94B5-37F7-4E7E-AC57-90E7C0F2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Example Design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9571B-ECF7-4533-A25A-8A674EAA7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read values from user and store in a list (using append)</a:t>
            </a:r>
          </a:p>
          <a:p>
            <a:pPr>
              <a:buFontTx/>
              <a:buChar char="•"/>
            </a:pPr>
            <a:r>
              <a:rPr lang="en-US" altLang="en-US" dirty="0"/>
              <a:t>sort list (put numbers in ascending order)</a:t>
            </a:r>
          </a:p>
          <a:p>
            <a:pPr>
              <a:buFontTx/>
              <a:buChar char="•"/>
            </a:pPr>
            <a:r>
              <a:rPr lang="en-US" altLang="en-US" dirty="0"/>
              <a:t>if list length is odd, display middle value (index =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(list)/2</a:t>
            </a:r>
            <a:r>
              <a:rPr lang="en-US" altLang="en-US" dirty="0"/>
              <a:t>)</a:t>
            </a:r>
          </a:p>
          <a:p>
            <a:pPr>
              <a:buFontTx/>
              <a:buChar char="•"/>
            </a:pPr>
            <a:r>
              <a:rPr lang="en-US" altLang="en-US" dirty="0"/>
              <a:t>if list length is even, display the average of two middle values (index </a:t>
            </a:r>
            <a:r>
              <a:rPr lang="en-US" altLang="en-US" dirty="0" err="1"/>
              <a:t>len</a:t>
            </a:r>
            <a:r>
              <a:rPr lang="en-US" altLang="en-US" dirty="0"/>
              <a:t>(list)/2 and </a:t>
            </a:r>
            <a:r>
              <a:rPr lang="en-US" altLang="en-US" dirty="0" err="1"/>
              <a:t>len</a:t>
            </a:r>
            <a:r>
              <a:rPr lang="en-US" altLang="en-US" dirty="0"/>
              <a:t>(list)/2 – 1)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Lets code this!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57042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2D Lists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966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list of lists (</a:t>
            </a:r>
            <a:r>
              <a:rPr lang="en-US" dirty="0" err="1"/>
              <a:t>images,movies,tables,matrices</a:t>
            </a:r>
            <a:r>
              <a:rPr lang="en-US" dirty="0"/>
              <a:t> -&gt; all 2D data) </a:t>
            </a:r>
          </a:p>
          <a:p>
            <a:r>
              <a:rPr lang="en-US" dirty="0">
                <a:solidFill>
                  <a:srgbClr val="FF0000"/>
                </a:solidFill>
              </a:rPr>
              <a:t>[does not have to be rectangular]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Format:</a:t>
            </a:r>
          </a:p>
          <a:p>
            <a:pPr marL="0" indent="0">
              <a:buNone/>
            </a:pPr>
            <a:r>
              <a:rPr lang="en-US" dirty="0"/>
              <a:t>&lt;list name&gt; = [[&lt;value 1&gt;, &lt;value 2&gt;, ... , &lt;value n&gt;],</a:t>
            </a:r>
          </a:p>
          <a:p>
            <a:pPr marL="0" indent="0">
              <a:buNone/>
            </a:pPr>
            <a:r>
              <a:rPr lang="en-US" dirty="0"/>
              <a:t>	              [&lt;value 1&gt;, &lt;value 2&gt;, ... , &lt;value n&gt;],</a:t>
            </a:r>
          </a:p>
          <a:p>
            <a:pPr marL="0" indent="0">
              <a:buNone/>
            </a:pPr>
            <a:r>
              <a:rPr lang="en-US" dirty="0"/>
              <a:t>		   …</a:t>
            </a:r>
          </a:p>
          <a:p>
            <a:pPr marL="0" indent="0">
              <a:buNone/>
            </a:pPr>
            <a:r>
              <a:rPr lang="en-US" dirty="0"/>
              <a:t>                          [&lt;value 1&gt;, &lt;value 2&gt;, ... , &lt;value n&gt;]]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16" y="2647767"/>
            <a:ext cx="3924915" cy="1562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494" y="2455620"/>
            <a:ext cx="3095625" cy="168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6214" y="2585398"/>
            <a:ext cx="14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matrix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4494" y="2119231"/>
            <a:ext cx="14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table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948823" y="4278923"/>
            <a:ext cx="222162" cy="147710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5282479" y="3521398"/>
            <a:ext cx="328246" cy="4982885"/>
          </a:xfrm>
          <a:prstGeom prst="rightBrace">
            <a:avLst>
              <a:gd name="adj1" fmla="val 8333"/>
              <a:gd name="adj2" fmla="val 50471"/>
            </a:avLst>
          </a:prstGeom>
          <a:ln w="28575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36984" y="4810465"/>
            <a:ext cx="83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4627" y="6248917"/>
            <a:ext cx="106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columns</a:t>
            </a:r>
          </a:p>
        </p:txBody>
      </p:sp>
    </p:spTree>
    <p:extLst>
      <p:ext uri="{BB962C8B-B14F-4D97-AF65-F5344CB8AC3E}">
        <p14:creationId xmlns:p14="http://schemas.microsoft.com/office/powerpoint/2010/main" val="2980478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2D 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matrix1 = [[1, 2, 3], [4, 5, 6], [7, 8, 9]] 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(matrix1)</a:t>
            </a:r>
            <a:endParaRPr lang="en-CA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(matrix1[0])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(matrix1[1])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(matrix1[2])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matrix1[0]</a:t>
            </a:r>
            <a:endParaRPr lang="fr-FR" sz="2400" dirty="0"/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[0])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[2])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8375" y="1993187"/>
            <a:ext cx="357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[[1, 2, 3], [4, 5, 6], [7, 8, 9]]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8375" y="2417515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[1, 2, 3]</a:t>
            </a:r>
          </a:p>
        </p:txBody>
      </p:sp>
      <p:sp>
        <p:nvSpPr>
          <p:cNvPr id="7" name="Rectangle 6"/>
          <p:cNvSpPr/>
          <p:nvPr/>
        </p:nvSpPr>
        <p:spPr>
          <a:xfrm>
            <a:off x="8338375" y="2868263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[4, 5, 6]</a:t>
            </a:r>
            <a:endParaRPr lang="en-CA" sz="2400" dirty="0"/>
          </a:p>
        </p:txBody>
      </p:sp>
      <p:sp>
        <p:nvSpPr>
          <p:cNvPr id="8" name="Rectangle 7"/>
          <p:cNvSpPr/>
          <p:nvPr/>
        </p:nvSpPr>
        <p:spPr>
          <a:xfrm>
            <a:off x="8332876" y="3292591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[7, 8, 9]</a:t>
            </a:r>
          </a:p>
        </p:txBody>
      </p:sp>
      <p:sp>
        <p:nvSpPr>
          <p:cNvPr id="9" name="Rectangle 8"/>
          <p:cNvSpPr/>
          <p:nvPr/>
        </p:nvSpPr>
        <p:spPr>
          <a:xfrm>
            <a:off x="8240227" y="472440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1</a:t>
            </a:r>
            <a:endParaRPr lang="en-CA" sz="2400" dirty="0"/>
          </a:p>
        </p:txBody>
      </p:sp>
      <p:sp>
        <p:nvSpPr>
          <p:cNvPr id="10" name="Rectangle 9"/>
          <p:cNvSpPr/>
          <p:nvPr/>
        </p:nvSpPr>
        <p:spPr>
          <a:xfrm>
            <a:off x="8235998" y="5152010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2</a:t>
            </a:r>
            <a:endParaRPr lang="en-CA" sz="2400" dirty="0"/>
          </a:p>
        </p:txBody>
      </p:sp>
      <p:sp>
        <p:nvSpPr>
          <p:cNvPr id="11" name="Rectangle 10"/>
          <p:cNvSpPr/>
          <p:nvPr/>
        </p:nvSpPr>
        <p:spPr>
          <a:xfrm>
            <a:off x="8235998" y="5628447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3</a:t>
            </a:r>
            <a:endParaRPr lang="en-CA" sz="2400" dirty="0"/>
          </a:p>
        </p:txBody>
      </p:sp>
      <p:cxnSp>
        <p:nvCxnSpPr>
          <p:cNvPr id="13" name="Straight Arrow Connector 12"/>
          <p:cNvCxnSpPr>
            <a:endCxn id="5" idx="1"/>
          </p:cNvCxnSpPr>
          <p:nvPr/>
        </p:nvCxnSpPr>
        <p:spPr>
          <a:xfrm>
            <a:off x="3318553" y="2224019"/>
            <a:ext cx="50198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14494" y="2666847"/>
            <a:ext cx="4623881" cy="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14494" y="3135367"/>
            <a:ext cx="4623881" cy="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14493" y="3534630"/>
            <a:ext cx="4623881" cy="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42180" y="4955233"/>
            <a:ext cx="50198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42180" y="5415521"/>
            <a:ext cx="50198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42180" y="5842913"/>
            <a:ext cx="50198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84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Operations and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96" y="1647202"/>
            <a:ext cx="93726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2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2D 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matrix1 = [[1, 2, 3], [4, 5, 6], [7, 8, 9]] 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(matrix1[0][0])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(matrix1[0][1])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(matrix1[0][2])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5998" y="20017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1</a:t>
            </a:r>
            <a:endParaRPr lang="en-CA" sz="2400" dirty="0"/>
          </a:p>
        </p:txBody>
      </p:sp>
      <p:sp>
        <p:nvSpPr>
          <p:cNvPr id="10" name="Rectangle 9"/>
          <p:cNvSpPr/>
          <p:nvPr/>
        </p:nvSpPr>
        <p:spPr>
          <a:xfrm>
            <a:off x="8231769" y="2511551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2</a:t>
            </a:r>
            <a:endParaRPr lang="en-CA" sz="2400" dirty="0"/>
          </a:p>
        </p:txBody>
      </p:sp>
      <p:sp>
        <p:nvSpPr>
          <p:cNvPr id="11" name="Rectangle 10"/>
          <p:cNvSpPr/>
          <p:nvPr/>
        </p:nvSpPr>
        <p:spPr>
          <a:xfrm>
            <a:off x="8231769" y="3018810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3</a:t>
            </a:r>
            <a:endParaRPr lang="en-CA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21321" y="2239766"/>
            <a:ext cx="3113070" cy="10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21321" y="2751423"/>
            <a:ext cx="3113070" cy="10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921321" y="3271641"/>
            <a:ext cx="3113070" cy="10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9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2D-List Creation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the following matrix programmatically:</a:t>
            </a:r>
          </a:p>
          <a:p>
            <a:pPr marL="45720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matrix1 = [[1, 2, 3], [4, 5, 6], [7, 8, 9]]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96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2D-List Creation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the following matrix programmatically:</a:t>
            </a:r>
          </a:p>
          <a:p>
            <a:pPr marL="45720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matrix1 = [[1, 2, 3], [4, 5, 6], [7, 8, 9]]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125" y="2589050"/>
            <a:ext cx="497050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matrix1 = []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range (1, 10, 3):    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row =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+ 2]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matrix1.append(row)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(matrix1)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125" y="4471716"/>
            <a:ext cx="544530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matrix2 = []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range (0, 9, 3):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matrix2.append([])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range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+ 3, 1):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matrix2[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//3].append(j+1)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(matrix2)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1524" y="2578940"/>
            <a:ext cx="6096000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matrix3=[]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ROWS=3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COLS=3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counter = 1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row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range(ROWS):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matrix3.append([])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col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range(COLS):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matrix3[row].append(counter)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counter+=1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(matrix3)</a:t>
            </a:r>
          </a:p>
        </p:txBody>
      </p:sp>
    </p:spTree>
    <p:extLst>
      <p:ext uri="{BB962C8B-B14F-4D97-AF65-F5344CB8AC3E}">
        <p14:creationId xmlns:p14="http://schemas.microsoft.com/office/powerpoint/2010/main" val="348514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2D-List Printing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i="1" dirty="0"/>
              <a:t>print (matrix) </a:t>
            </a:r>
          </a:p>
          <a:p>
            <a:r>
              <a:rPr lang="en-US" dirty="0"/>
              <a:t>Using loops: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67129" y="3245155"/>
            <a:ext cx="409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row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matrix:  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(row)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831" y="3245155"/>
            <a:ext cx="5565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row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matrix:    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output = ''    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row:        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output +=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+ ' '  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(output)</a:t>
            </a: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3223846" y="4232031"/>
            <a:ext cx="937846" cy="13681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61692" y="5276998"/>
            <a:ext cx="193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 one row per iteration</a:t>
            </a: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>
            <a:off x="10761785" y="3017549"/>
            <a:ext cx="463061" cy="14279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57692" y="2371218"/>
            <a:ext cx="193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 one row per iteration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9181" y="4999999"/>
            <a:ext cx="1131277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[1, 2, 3]</a:t>
            </a:r>
          </a:p>
          <a:p>
            <a:r>
              <a:rPr lang="en-US" dirty="0">
                <a:solidFill>
                  <a:schemeClr val="bg1"/>
                </a:solidFill>
              </a:rPr>
              <a:t>[4, 5, 6]</a:t>
            </a:r>
          </a:p>
          <a:p>
            <a:r>
              <a:rPr lang="en-US" dirty="0">
                <a:solidFill>
                  <a:schemeClr val="bg1"/>
                </a:solidFill>
              </a:rPr>
              <a:t>[7, 8, 9]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1716219" y="4242761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955829" y="5705026"/>
            <a:ext cx="1131277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1 2 3</a:t>
            </a:r>
          </a:p>
          <a:p>
            <a:r>
              <a:rPr lang="en-US" dirty="0">
                <a:solidFill>
                  <a:schemeClr val="bg1"/>
                </a:solidFill>
              </a:rPr>
              <a:t>4 5 6</a:t>
            </a:r>
          </a:p>
          <a:p>
            <a:r>
              <a:rPr lang="en-US" dirty="0">
                <a:solidFill>
                  <a:schemeClr val="bg1"/>
                </a:solidFill>
              </a:rPr>
              <a:t>7 8 9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0298730" y="5115389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2D List: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7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E0B6-CDAB-46BC-8E4D-F36A2E09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Example: Boggle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FDC7-4A16-496E-899A-D04E34855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Generate a random board for Boggle</a:t>
            </a:r>
          </a:p>
          <a:p>
            <a:pPr lvl="1">
              <a:defRPr/>
            </a:pPr>
            <a:r>
              <a:rPr lang="en-CA" dirty="0"/>
              <a:t>4x4 board</a:t>
            </a:r>
          </a:p>
          <a:p>
            <a:pPr lvl="1">
              <a:defRPr/>
            </a:pPr>
            <a:r>
              <a:rPr lang="en-CA" dirty="0"/>
              <a:t>Store the board in a 2D list</a:t>
            </a:r>
          </a:p>
          <a:p>
            <a:pPr lvl="1">
              <a:defRPr/>
            </a:pPr>
            <a:r>
              <a:rPr lang="en-CA" dirty="0"/>
              <a:t>Each space on the board contains one randomly selected letter</a:t>
            </a:r>
          </a:p>
          <a:p>
            <a:pPr lvl="1">
              <a:defRPr/>
            </a:pPr>
            <a:r>
              <a:rPr lang="en-CA" dirty="0"/>
              <a:t>Display the board</a:t>
            </a:r>
          </a:p>
          <a:p>
            <a:pPr lvl="1">
              <a:defRPr/>
            </a:pPr>
            <a:r>
              <a:rPr lang="en-CA" dirty="0"/>
              <a:t>Sample Board:</a:t>
            </a:r>
          </a:p>
          <a:p>
            <a:pPr lvl="1">
              <a:defRPr/>
            </a:pPr>
            <a:endParaRPr lang="en-CA" dirty="0"/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A52ACB0A-C246-453E-8A84-D2676757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4679950"/>
            <a:ext cx="3603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S</a:t>
            </a:r>
          </a:p>
        </p:txBody>
      </p:sp>
      <p:sp>
        <p:nvSpPr>
          <p:cNvPr id="31749" name="TextBox 4">
            <a:extLst>
              <a:ext uri="{FF2B5EF4-FFF2-40B4-BE49-F238E27FC236}">
                <a16:creationId xmlns:a16="http://schemas.microsoft.com/office/drawing/2014/main" id="{54780B6F-DCE4-4C4E-800C-9664D54EB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4679950"/>
            <a:ext cx="360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N</a:t>
            </a:r>
          </a:p>
        </p:txBody>
      </p:sp>
      <p:sp>
        <p:nvSpPr>
          <p:cNvPr id="31750" name="TextBox 5">
            <a:extLst>
              <a:ext uri="{FF2B5EF4-FFF2-40B4-BE49-F238E27FC236}">
                <a16:creationId xmlns:a16="http://schemas.microsoft.com/office/drawing/2014/main" id="{1EEF8B03-BC58-4114-BF5F-610CEBCA8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4679950"/>
            <a:ext cx="3603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K</a:t>
            </a:r>
          </a:p>
        </p:txBody>
      </p:sp>
      <p:sp>
        <p:nvSpPr>
          <p:cNvPr id="31751" name="TextBox 6">
            <a:extLst>
              <a:ext uri="{FF2B5EF4-FFF2-40B4-BE49-F238E27FC236}">
                <a16:creationId xmlns:a16="http://schemas.microsoft.com/office/drawing/2014/main" id="{2DA2127C-DE25-4D26-889B-17E1411C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4679950"/>
            <a:ext cx="360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O</a:t>
            </a:r>
          </a:p>
        </p:txBody>
      </p:sp>
      <p:sp>
        <p:nvSpPr>
          <p:cNvPr id="31752" name="TextBox 7">
            <a:extLst>
              <a:ext uri="{FF2B5EF4-FFF2-40B4-BE49-F238E27FC236}">
                <a16:creationId xmlns:a16="http://schemas.microsoft.com/office/drawing/2014/main" id="{29BD4079-41AD-47C0-81A0-922A76301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5040313"/>
            <a:ext cx="3603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V</a:t>
            </a:r>
          </a:p>
        </p:txBody>
      </p:sp>
      <p:sp>
        <p:nvSpPr>
          <p:cNvPr id="31753" name="TextBox 8">
            <a:extLst>
              <a:ext uri="{FF2B5EF4-FFF2-40B4-BE49-F238E27FC236}">
                <a16:creationId xmlns:a16="http://schemas.microsoft.com/office/drawing/2014/main" id="{27FCB75D-638E-41C7-A252-000375D6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5040313"/>
            <a:ext cx="3603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R</a:t>
            </a:r>
          </a:p>
        </p:txBody>
      </p:sp>
      <p:sp>
        <p:nvSpPr>
          <p:cNvPr id="31754" name="TextBox 9">
            <a:extLst>
              <a:ext uri="{FF2B5EF4-FFF2-40B4-BE49-F238E27FC236}">
                <a16:creationId xmlns:a16="http://schemas.microsoft.com/office/drawing/2014/main" id="{9CA7A8B3-C12C-4600-B545-BF616DF8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5040313"/>
            <a:ext cx="3603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E</a:t>
            </a:r>
          </a:p>
        </p:txBody>
      </p:sp>
      <p:sp>
        <p:nvSpPr>
          <p:cNvPr id="31755" name="TextBox 10">
            <a:extLst>
              <a:ext uri="{FF2B5EF4-FFF2-40B4-BE49-F238E27FC236}">
                <a16:creationId xmlns:a16="http://schemas.microsoft.com/office/drawing/2014/main" id="{45F7BB18-F3AC-483D-A103-B6595137D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040313"/>
            <a:ext cx="3603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R</a:t>
            </a:r>
          </a:p>
        </p:txBody>
      </p:sp>
      <p:sp>
        <p:nvSpPr>
          <p:cNvPr id="31756" name="TextBox 11">
            <a:extLst>
              <a:ext uri="{FF2B5EF4-FFF2-40B4-BE49-F238E27FC236}">
                <a16:creationId xmlns:a16="http://schemas.microsoft.com/office/drawing/2014/main" id="{A7657052-77D4-472E-B9EF-844E6963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5400675"/>
            <a:ext cx="3603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I</a:t>
            </a:r>
          </a:p>
        </p:txBody>
      </p:sp>
      <p:sp>
        <p:nvSpPr>
          <p:cNvPr id="31757" name="TextBox 12">
            <a:extLst>
              <a:ext uri="{FF2B5EF4-FFF2-40B4-BE49-F238E27FC236}">
                <a16:creationId xmlns:a16="http://schemas.microsoft.com/office/drawing/2014/main" id="{C472DB57-3248-483B-8FFB-9429DC82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5400675"/>
            <a:ext cx="3603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D</a:t>
            </a:r>
          </a:p>
        </p:txBody>
      </p:sp>
      <p:sp>
        <p:nvSpPr>
          <p:cNvPr id="31758" name="TextBox 13">
            <a:extLst>
              <a:ext uri="{FF2B5EF4-FFF2-40B4-BE49-F238E27FC236}">
                <a16:creationId xmlns:a16="http://schemas.microsoft.com/office/drawing/2014/main" id="{B9C2E55C-5B3C-4AB6-A7A7-79B10361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5400675"/>
            <a:ext cx="3603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I</a:t>
            </a:r>
          </a:p>
        </p:txBody>
      </p:sp>
      <p:sp>
        <p:nvSpPr>
          <p:cNvPr id="31759" name="TextBox 14">
            <a:extLst>
              <a:ext uri="{FF2B5EF4-FFF2-40B4-BE49-F238E27FC236}">
                <a16:creationId xmlns:a16="http://schemas.microsoft.com/office/drawing/2014/main" id="{839E9241-3280-4261-85F0-1AA9C647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400675"/>
            <a:ext cx="3603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N</a:t>
            </a:r>
          </a:p>
        </p:txBody>
      </p:sp>
      <p:sp>
        <p:nvSpPr>
          <p:cNvPr id="31760" name="TextBox 15">
            <a:extLst>
              <a:ext uri="{FF2B5EF4-FFF2-40B4-BE49-F238E27FC236}">
                <a16:creationId xmlns:a16="http://schemas.microsoft.com/office/drawing/2014/main" id="{E6F58664-2593-422C-8E63-5D736395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5759450"/>
            <a:ext cx="3603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N</a:t>
            </a:r>
          </a:p>
        </p:txBody>
      </p:sp>
      <p:sp>
        <p:nvSpPr>
          <p:cNvPr id="31761" name="TextBox 16">
            <a:extLst>
              <a:ext uri="{FF2B5EF4-FFF2-40B4-BE49-F238E27FC236}">
                <a16:creationId xmlns:a16="http://schemas.microsoft.com/office/drawing/2014/main" id="{71227B59-0EAF-468B-B849-BEFFEE4A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5759450"/>
            <a:ext cx="360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E</a:t>
            </a:r>
          </a:p>
        </p:txBody>
      </p:sp>
      <p:sp>
        <p:nvSpPr>
          <p:cNvPr id="31762" name="TextBox 17">
            <a:extLst>
              <a:ext uri="{FF2B5EF4-FFF2-40B4-BE49-F238E27FC236}">
                <a16:creationId xmlns:a16="http://schemas.microsoft.com/office/drawing/2014/main" id="{C9BC11FD-6E95-4835-9582-C1A480395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5759450"/>
            <a:ext cx="3603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G</a:t>
            </a:r>
          </a:p>
        </p:txBody>
      </p:sp>
      <p:sp>
        <p:nvSpPr>
          <p:cNvPr id="31763" name="TextBox 18">
            <a:extLst>
              <a:ext uri="{FF2B5EF4-FFF2-40B4-BE49-F238E27FC236}">
                <a16:creationId xmlns:a16="http://schemas.microsoft.com/office/drawing/2014/main" id="{5B9D197B-7080-4FE2-89FD-F518BD0EB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759450"/>
            <a:ext cx="360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89928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E0B6-CDAB-46BC-8E4D-F36A2E09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Example: Boggle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677" y="1106473"/>
            <a:ext cx="121259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pprint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pprint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random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choice</a:t>
            </a:r>
          </a:p>
          <a:p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NUM_ROWS = 4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NUM_COLS = 4</a:t>
            </a:r>
          </a:p>
          <a:p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board = [] # Create a new, empty board</a:t>
            </a:r>
          </a:p>
          <a:p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row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range(NUM_ROWS): # Add the correct number of rows to the board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board.append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([""]* NUM_COLS) # Append a row of size NUM_COLS</a:t>
            </a:r>
          </a:p>
          <a:p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pprint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(board) #pretty print the board</a:t>
            </a:r>
          </a:p>
          <a:p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# Set each element in the board to a random letter</a:t>
            </a:r>
          </a:p>
          <a:p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row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range(NUM_ROWS):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col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range(NUM_COLS):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    board[row][col] = choice("ABCDEFGHIJKLMNOPQRSTUVWXYZ")</a:t>
            </a:r>
          </a:p>
          <a:p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pprint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(board) # Pretty print the board</a:t>
            </a:r>
          </a:p>
        </p:txBody>
      </p:sp>
    </p:spTree>
    <p:extLst>
      <p:ext uri="{BB962C8B-B14F-4D97-AF65-F5344CB8AC3E}">
        <p14:creationId xmlns:p14="http://schemas.microsoft.com/office/powerpoint/2010/main" val="4132603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744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5546" y="1476372"/>
            <a:ext cx="88665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f1(list1)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list1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list2[index] = list1[index]+1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  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f1([1,2,3])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6543" y="2999866"/>
            <a:ext cx="113127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[2, 3, 4]</a:t>
            </a:r>
          </a:p>
          <a:p>
            <a:r>
              <a:rPr lang="en-US" sz="2400" dirty="0">
                <a:solidFill>
                  <a:schemeClr val="bg1"/>
                </a:solidFill>
              </a:rPr>
              <a:t>[2, 3, 4]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7347374" y="3179628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424" y="1476372"/>
            <a:ext cx="73871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f2(list1)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list1[:]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list2[index] = list1[index]+1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f2([1,2,3])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6543" y="2999866"/>
            <a:ext cx="113127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[1, 2, 3]</a:t>
            </a:r>
          </a:p>
          <a:p>
            <a:r>
              <a:rPr lang="en-US" sz="2400" dirty="0">
                <a:solidFill>
                  <a:schemeClr val="bg1"/>
                </a:solidFill>
              </a:rPr>
              <a:t>[2, 3, 4]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7319063" y="3179628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Search/Remove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673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 3: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5546" y="1669130"/>
            <a:ext cx="73279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f3(list1)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list1*2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list2[index] += 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f3([1,2,3])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6543" y="2999866"/>
            <a:ext cx="2274595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[1, 2, 3]</a:t>
            </a:r>
          </a:p>
          <a:p>
            <a:r>
              <a:rPr lang="en-US" sz="2400" dirty="0">
                <a:solidFill>
                  <a:schemeClr val="bg1"/>
                </a:solidFill>
              </a:rPr>
              <a:t>[2, 3, 4, 2, 3, 4]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7216323" y="3179628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834" y="1974329"/>
            <a:ext cx="10652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f4(list1)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[list1]*3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list2[index]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+= 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f4([1,2,3])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4177" y="5344484"/>
            <a:ext cx="386893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[4, 5, 6]</a:t>
            </a:r>
          </a:p>
          <a:p>
            <a:r>
              <a:rPr lang="en-US" sz="2400" dirty="0">
                <a:solidFill>
                  <a:schemeClr val="bg1"/>
                </a:solidFill>
              </a:rPr>
              <a:t>[[4, 5, 6], [4, 5, 6],[4, 5, 6]]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6722585" y="5524246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07241" y="1027906"/>
            <a:ext cx="5017291" cy="1597956"/>
            <a:chOff x="7107241" y="1027906"/>
            <a:chExt cx="5017291" cy="1597956"/>
          </a:xfrm>
        </p:grpSpPr>
        <p:sp>
          <p:nvSpPr>
            <p:cNvPr id="17" name="Rectangle 16"/>
            <p:cNvSpPr/>
            <p:nvPr/>
          </p:nvSpPr>
          <p:spPr>
            <a:xfrm>
              <a:off x="7107242" y="1801055"/>
              <a:ext cx="5017290" cy="8248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57356" y="1027906"/>
              <a:ext cx="12851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List 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68342" y="2124246"/>
              <a:ext cx="12851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91443" y="2151424"/>
              <a:ext cx="12851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45241" y="2151424"/>
              <a:ext cx="12851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0"/>
              <a:endCxn id="7" idx="2"/>
            </p:cNvCxnSpPr>
            <p:nvPr/>
          </p:nvCxnSpPr>
          <p:spPr>
            <a:xfrm flipV="1">
              <a:off x="8087792" y="1397238"/>
              <a:ext cx="1612115" cy="75418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0"/>
              <a:endCxn id="7" idx="2"/>
            </p:cNvCxnSpPr>
            <p:nvPr/>
          </p:nvCxnSpPr>
          <p:spPr>
            <a:xfrm flipH="1" flipV="1">
              <a:off x="9699907" y="1397238"/>
              <a:ext cx="10986" cy="7270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0"/>
              <a:endCxn id="7" idx="2"/>
            </p:cNvCxnSpPr>
            <p:nvPr/>
          </p:nvCxnSpPr>
          <p:spPr>
            <a:xfrm flipH="1" flipV="1">
              <a:off x="9699907" y="1397238"/>
              <a:ext cx="1634087" cy="75418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07241" y="1801055"/>
              <a:ext cx="123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List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4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 5: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628" y="1243602"/>
            <a:ext cx="10944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f5(list1)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list2 = [list1]*2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list2[index]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[:]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 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+= 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list2[index]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innerList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(list2)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f5([1,2,3])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0405" y="5343348"/>
            <a:ext cx="467782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[1, 2, 3]</a:t>
            </a:r>
          </a:p>
          <a:p>
            <a:r>
              <a:rPr lang="en-US" sz="2400" dirty="0">
                <a:solidFill>
                  <a:schemeClr val="bg1"/>
                </a:solidFill>
              </a:rPr>
              <a:t>[[2, 3, 4], [2, 3, 4]]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5902893" y="5523112"/>
            <a:ext cx="445477" cy="47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dictionaries.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B1B6-8DE5-4028-B696-0955F66D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Searching For Elements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6C45-54C1-45A1-B580-FBB990B40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/>
              <a:t> to check if an item is present in a list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data = [1,2,3,4,5]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2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dirty="0"/>
              <a:t>evaluates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8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dirty="0"/>
              <a:t>evaluates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>
              <a:defRPr/>
            </a:pPr>
            <a:r>
              <a:rPr lang="en-US" dirty="0"/>
              <a:t>Use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dirty="0"/>
              <a:t> to determine where it is in the list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data = [11,12,13,14]  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data.index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(12) </a:t>
            </a:r>
            <a:r>
              <a:rPr lang="en-US" dirty="0"/>
              <a:t>evaluates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data.index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(8) </a:t>
            </a:r>
            <a:r>
              <a:rPr lang="en-US" dirty="0"/>
              <a:t>results in a </a:t>
            </a:r>
            <a:r>
              <a:rPr lang="en-US" dirty="0" err="1"/>
              <a:t>ValueError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427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D641-4EF2-411D-B022-5DF72B4C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Removing Elements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4BF2-7A5E-4DB1-A864-D5CB56BF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can we remove an item from a list?</a:t>
            </a:r>
          </a:p>
          <a:p>
            <a:pPr lvl="1">
              <a:defRPr/>
            </a:pPr>
            <a:r>
              <a:rPr lang="en-US" dirty="0"/>
              <a:t>Use the remove method</a:t>
            </a:r>
          </a:p>
          <a:p>
            <a:pPr lvl="2">
              <a:defRPr/>
            </a:pPr>
            <a:r>
              <a:rPr lang="en-US" dirty="0"/>
              <a:t>Removes the </a:t>
            </a:r>
            <a:r>
              <a:rPr lang="en-US" u="sng" dirty="0"/>
              <a:t>first</a:t>
            </a:r>
            <a:r>
              <a:rPr lang="en-US" dirty="0"/>
              <a:t> occurrence of the item</a:t>
            </a:r>
          </a:p>
          <a:p>
            <a:pPr lvl="2">
              <a:defRPr/>
            </a:pPr>
            <a:r>
              <a:rPr lang="en-US" dirty="0"/>
              <a:t>Subsequent identical items remain in the list</a:t>
            </a:r>
          </a:p>
          <a:p>
            <a:pPr lvl="2">
              <a:defRPr/>
            </a:pPr>
            <a:r>
              <a:rPr lang="en-US" dirty="0"/>
              <a:t>Item must exist or a </a:t>
            </a:r>
            <a:r>
              <a:rPr lang="en-US" dirty="0" err="1"/>
              <a:t>ValueError</a:t>
            </a:r>
            <a:r>
              <a:rPr lang="en-US" dirty="0"/>
              <a:t> will occur</a:t>
            </a:r>
          </a:p>
          <a:p>
            <a:pPr>
              <a:buFontTx/>
              <a:buNone/>
              <a:defRPr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x = [1,2,1,3,4,2,1]</a:t>
            </a:r>
          </a:p>
          <a:p>
            <a:pPr>
              <a:buFontTx/>
              <a:buNone/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x.remove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pPr>
              <a:buFontTx/>
              <a:buNone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(x)</a:t>
            </a:r>
            <a:endParaRPr lang="en-CA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4393-8BF6-40D8-9607-19320C02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Removing Elements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B3D8-EF9B-4C7B-8768-1BBA9541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if we want to remove all occurrences of an item from a list?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 a while loop:</a:t>
            </a:r>
          </a:p>
          <a:p>
            <a:pPr marL="0" indent="0">
              <a:buFontTx/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myList.remove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366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2EEF-EEA5-4834-B587-1533B7FC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Removing Elements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03F4-4B38-402D-ACB3-933DB031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if we know the index of the item we want to remove?</a:t>
            </a:r>
          </a:p>
          <a:p>
            <a:pPr lvl="1">
              <a:defRPr/>
            </a:pPr>
            <a:r>
              <a:rPr lang="en-US" dirty="0"/>
              <a:t>Use </a:t>
            </a:r>
            <a:r>
              <a:rPr lang="en-US" i="1" dirty="0"/>
              <a:t>pop(index)</a:t>
            </a:r>
          </a:p>
          <a:p>
            <a:pPr lvl="1">
              <a:defRPr/>
            </a:pPr>
            <a:r>
              <a:rPr lang="en-US" dirty="0"/>
              <a:t>With no parameters: Removes last item</a:t>
            </a:r>
          </a:p>
          <a:p>
            <a:pPr lvl="1">
              <a:defRPr/>
            </a:pPr>
            <a:r>
              <a:rPr lang="en-US" dirty="0"/>
              <a:t>With one parameter: Removes item at the index specified</a:t>
            </a:r>
          </a:p>
          <a:p>
            <a:pPr lvl="1">
              <a:defRPr/>
            </a:pPr>
            <a:r>
              <a:rPr lang="en-US" dirty="0"/>
              <a:t>Returns the item that is removed</a:t>
            </a:r>
            <a:endParaRPr lang="en-CA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7142" y="3718969"/>
            <a:ext cx="536311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[1,2,3,4]</a:t>
            </a:r>
          </a:p>
          <a:p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myList.pop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CA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myList.pop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CA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myList.pop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myList.index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(2))</a:t>
            </a:r>
          </a:p>
          <a:p>
            <a:r>
              <a:rPr lang="en-CA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02796" y="4685016"/>
            <a:ext cx="3873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02796" y="5628526"/>
            <a:ext cx="3873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02796" y="6553201"/>
            <a:ext cx="3873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4285" y="4454183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[1, 2, 3]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4285" y="539241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[2, 3]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4285" y="6304389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00932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Sorting a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5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1DE0-036D-4192-973E-AB584316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D244-F454-46D3-88AB-344A785C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Sorting is the process of ordering elements of a list in ascending or descending order.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[4, 2, 1, 3, 0]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[0, 1, 2, 3, 4]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[4, 3, 2, 1, 0]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How do we sort the list?</a:t>
            </a:r>
          </a:p>
          <a:p>
            <a:pPr marL="0" indent="0">
              <a:buNone/>
              <a:defRPr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604186" y="2342312"/>
            <a:ext cx="1700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/>
              <a:t>Unordered</a:t>
            </a:r>
            <a:r>
              <a:rPr lang="en-CA" sz="2000" dirty="0"/>
              <a:t>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4186" y="2844033"/>
            <a:ext cx="3399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Ordered list in </a:t>
            </a:r>
            <a:r>
              <a:rPr lang="en-CA" sz="2000" b="1" dirty="0"/>
              <a:t>ascending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4186" y="3399929"/>
            <a:ext cx="35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Ordered list in </a:t>
            </a:r>
            <a:r>
              <a:rPr lang="en-CA" sz="2000" b="1" dirty="0"/>
              <a:t>descending order</a:t>
            </a:r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3414159" y="2542367"/>
            <a:ext cx="11900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14159" y="3044088"/>
            <a:ext cx="11900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14159" y="3599984"/>
            <a:ext cx="11900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35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1960</Words>
  <Application>Microsoft Office PowerPoint</Application>
  <PresentationFormat>Widescreen</PresentationFormat>
  <Paragraphs>332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Courier New</vt:lpstr>
      <vt:lpstr>Wingdings</vt:lpstr>
      <vt:lpstr>Office Theme</vt:lpstr>
      <vt:lpstr>Structures: Lists: Complex</vt:lpstr>
      <vt:lpstr>List Operations and Methods</vt:lpstr>
      <vt:lpstr>Search/Remove List</vt:lpstr>
      <vt:lpstr>Searching For Elements</vt:lpstr>
      <vt:lpstr>Removing Elements</vt:lpstr>
      <vt:lpstr>Removing Elements</vt:lpstr>
      <vt:lpstr>Removing Elements</vt:lpstr>
      <vt:lpstr>Sorting a List</vt:lpstr>
      <vt:lpstr>Sorting</vt:lpstr>
      <vt:lpstr>Sorting</vt:lpstr>
      <vt:lpstr>Sorting - Selection Sort</vt:lpstr>
      <vt:lpstr>Sorting - Bubble Sort</vt:lpstr>
      <vt:lpstr>Sorting in Python</vt:lpstr>
      <vt:lpstr>List Example</vt:lpstr>
      <vt:lpstr>Practice Example</vt:lpstr>
      <vt:lpstr>Practice Example Design</vt:lpstr>
      <vt:lpstr>2D Lists</vt:lpstr>
      <vt:lpstr>2D Lists</vt:lpstr>
      <vt:lpstr>Accessing 2D Lists</vt:lpstr>
      <vt:lpstr>Accessing 2D Lists</vt:lpstr>
      <vt:lpstr>2D-List Creation </vt:lpstr>
      <vt:lpstr>2D-List Creation </vt:lpstr>
      <vt:lpstr>2D-List Printing</vt:lpstr>
      <vt:lpstr>2D List: Example</vt:lpstr>
      <vt:lpstr>Example: Boggle</vt:lpstr>
      <vt:lpstr>Example: Boggle</vt:lpstr>
      <vt:lpstr>Tracing</vt:lpstr>
      <vt:lpstr>Trace The Code 1:</vt:lpstr>
      <vt:lpstr>Trace The Code 2:</vt:lpstr>
      <vt:lpstr>Trace The Code 3:</vt:lpstr>
      <vt:lpstr>Trace The Code 4:</vt:lpstr>
      <vt:lpstr>Trace The Code 5:</vt:lpstr>
      <vt:lpstr>Onward to …  dictionaries.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2020-08-24T23:45:57Z</dcterms:created>
  <dcterms:modified xsi:type="dcterms:W3CDTF">2020-09-08T20:17:11Z</dcterms:modified>
</cp:coreProperties>
</file>