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73" r:id="rId3"/>
    <p:sldId id="374" r:id="rId4"/>
    <p:sldId id="776" r:id="rId5"/>
    <p:sldId id="766" r:id="rId6"/>
    <p:sldId id="777" r:id="rId7"/>
    <p:sldId id="375" r:id="rId8"/>
    <p:sldId id="376" r:id="rId9"/>
    <p:sldId id="778" r:id="rId10"/>
    <p:sldId id="377" r:id="rId11"/>
    <p:sldId id="379" r:id="rId12"/>
    <p:sldId id="779" r:id="rId13"/>
    <p:sldId id="380" r:id="rId14"/>
    <p:sldId id="767" r:id="rId15"/>
    <p:sldId id="780" r:id="rId16"/>
    <p:sldId id="381" r:id="rId17"/>
    <p:sldId id="382" r:id="rId18"/>
    <p:sldId id="768" r:id="rId19"/>
    <p:sldId id="781" r:id="rId20"/>
    <p:sldId id="383" r:id="rId21"/>
    <p:sldId id="782" r:id="rId22"/>
    <p:sldId id="385" r:id="rId23"/>
    <p:sldId id="774" r:id="rId24"/>
    <p:sldId id="386" r:id="rId25"/>
    <p:sldId id="783" r:id="rId26"/>
    <p:sldId id="784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905D3-A881-4DF0-9CC0-9F46D1E38BD0}" v="5" dt="2020-09-08T20:17:3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7264-75FD-4C3C-A75B-34CF8C1235C8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AF3C-8E24-4A24-8966-F76B25CCFE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1161EB7-2645-4CC6-A994-9628386E3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C3FA54-FB45-401A-921E-EE43FA42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6384A-4112-431F-9C3A-0A86771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DDEF8-67E4-4F8A-A497-CBB4E18534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2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B0BA9CA-E00B-44E6-BE5A-87332DCA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E09F623-7DD5-4BF9-B565-571B3B14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C3EC5E-18FB-4751-8BE3-573F13A70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3A0D80-7F62-4F85-980A-16E154113D9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8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9C2F9FD-CC03-43B9-AE4D-84665F9EB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6929A6F-C8B6-4037-8C10-A960D8FDB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8520E6-C74B-4FBB-B7A6-43E0D7B28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99778-0C96-42F8-9CFD-1C0A130500C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Lists: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8A62-4B29-4AA9-A592-BC0AAB84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Accessing Elements - Iterating Over List Items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16BA-54DA-4B50-9CDA-F2B68E72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for loop can be used iterates over the list values:</a:t>
            </a:r>
          </a:p>
          <a:p>
            <a:pPr lvl="1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stuff = [1, "ICT", 3.14]</a:t>
            </a:r>
          </a:p>
          <a:p>
            <a:pPr lvl="1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item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stuff: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(item)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7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F521-3062-40A0-8CF4-DB3BDE65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Accessing Elements - Iterating Over List Indices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713F-784C-4437-ABF8-FE38E61E0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Sometimes we need a loop where the control variable varies over the indices rather than the values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stuff = [1, "ICT", 3.14]</a:t>
            </a:r>
          </a:p>
          <a:p>
            <a:pPr lvl="1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range(0,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(stuff))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(stuff[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4210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List length changes as elements are added/removed. </a:t>
            </a:r>
          </a:p>
          <a:p>
            <a:pPr>
              <a:defRPr/>
            </a:pPr>
            <a:r>
              <a:rPr lang="en-US" sz="2000" dirty="0"/>
              <a:t>So, use </a:t>
            </a:r>
            <a:r>
              <a:rPr lang="en-US" sz="2000" i="1" dirty="0" err="1"/>
              <a:t>len</a:t>
            </a:r>
            <a:r>
              <a:rPr lang="en-US" sz="2000" i="1" dirty="0"/>
              <a:t>() </a:t>
            </a:r>
            <a:r>
              <a:rPr lang="en-US" sz="2000" dirty="0"/>
              <a:t>function to determine the length of list. </a:t>
            </a:r>
            <a:endParaRPr lang="en-CA" sz="20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4849402" y="3513763"/>
            <a:ext cx="1246598" cy="1261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6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79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produce copies and sub-lists of a list using the range of indices (:). The following produces a copy of </a:t>
            </a:r>
            <a:r>
              <a:rPr lang="en-US" i="1" dirty="0"/>
              <a:t>list </a:t>
            </a:r>
            <a:r>
              <a:rPr lang="en-US" dirty="0"/>
              <a:t>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b-1: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75" y="3545489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endCxn id="8" idx="3"/>
          </p:cNvCxnSpPr>
          <p:nvPr/>
        </p:nvCxnSpPr>
        <p:spPr>
          <a:xfrm flipH="1" flipV="1">
            <a:off x="2810608" y="4217861"/>
            <a:ext cx="364854" cy="73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0485" y="3894695"/>
            <a:ext cx="24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names[</a:t>
            </a:r>
            <a:r>
              <a:rPr lang="en-US" dirty="0" err="1"/>
              <a:t>start:end</a:t>
            </a:r>
            <a:r>
              <a:rPr lang="en-US" dirty="0"/>
              <a:t>] </a:t>
            </a:r>
            <a:r>
              <a:rPr lang="en-US" dirty="0">
                <a:sym typeface="Wingdings" panose="05000000000000000000" pitchFamily="2" charset="2"/>
              </a:rPr>
              <a:t> to produce a sub-list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4364" y="3945928"/>
            <a:ext cx="543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names[:] returns a copy of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names[0:2] returns the first two elements in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names[-2:] returns the last two elements in names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4833" y="2752353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list[</a:t>
            </a:r>
            <a:r>
              <a:rPr lang="en-CA" sz="28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:b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298005" y="2630179"/>
            <a:ext cx="1500027" cy="195209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806694" y="3229218"/>
            <a:ext cx="991338" cy="213249"/>
          </a:xfrm>
          <a:prstGeom prst="bentConnector3">
            <a:avLst>
              <a:gd name="adj1" fmla="val -78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15444" y="2455472"/>
            <a:ext cx="485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a</a:t>
            </a:r>
            <a:r>
              <a:rPr lang="en-CA" dirty="0"/>
              <a:t> is the starting index of the slice. The default is 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16036" y="3113531"/>
            <a:ext cx="542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b</a:t>
            </a:r>
            <a:r>
              <a:rPr lang="en-CA" dirty="0"/>
              <a:t> is the ending index of the slice. The default is </a:t>
            </a:r>
            <a:r>
              <a:rPr lang="en-CA" i="1" dirty="0" err="1"/>
              <a:t>len</a:t>
            </a:r>
            <a:r>
              <a:rPr lang="en-CA" i="1" dirty="0"/>
              <a:t>(list)</a:t>
            </a:r>
            <a:r>
              <a:rPr lang="en-CA" dirty="0"/>
              <a:t>. </a:t>
            </a:r>
            <a:br>
              <a:rPr lang="en-CA" dirty="0"/>
            </a:br>
            <a:r>
              <a:rPr lang="en-CA" dirty="0"/>
              <a:t>b itself is excluded from the slice.</a:t>
            </a:r>
          </a:p>
        </p:txBody>
      </p:sp>
    </p:spTree>
    <p:extLst>
      <p:ext uri="{BB962C8B-B14F-4D97-AF65-F5344CB8AC3E}">
        <p14:creationId xmlns:p14="http://schemas.microsoft.com/office/powerpoint/2010/main" val="321212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produce a sub-list of a list that consists of certain elements of a list using </a:t>
            </a:r>
            <a:r>
              <a:rPr lang="en-US" i="1" dirty="0"/>
              <a:t>:step </a:t>
            </a:r>
            <a:r>
              <a:rPr lang="en-US" dirty="0"/>
              <a:t>in the range of indices</a:t>
            </a:r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67" t="17414" r="15596" b="24554"/>
          <a:stretch/>
        </p:blipFill>
        <p:spPr>
          <a:xfrm>
            <a:off x="2638777" y="4316918"/>
            <a:ext cx="3267182" cy="1571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196" y="4542336"/>
            <a:ext cx="24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names[</a:t>
            </a:r>
            <a:r>
              <a:rPr lang="en-US" dirty="0" err="1"/>
              <a:t>start:end</a:t>
            </a:r>
            <a:r>
              <a:rPr lang="en-US" b="1" dirty="0" err="1"/>
              <a:t>:step</a:t>
            </a:r>
            <a:r>
              <a:rPr lang="en-US" dirty="0"/>
              <a:t>] </a:t>
            </a:r>
            <a:r>
              <a:rPr lang="en-US" dirty="0">
                <a:sym typeface="Wingdings" panose="05000000000000000000" pitchFamily="2" charset="2"/>
              </a:rPr>
              <a:t> to produce a sub-list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524" y="3877272"/>
            <a:ext cx="581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names[0:len(names):1]</a:t>
            </a:r>
            <a:r>
              <a:rPr lang="en-CA" sz="2400" dirty="0"/>
              <a:t> returns a copy of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names[::]</a:t>
            </a:r>
            <a:r>
              <a:rPr lang="en-CA" sz="2400" dirty="0"/>
              <a:t> returns a copy of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names[::-1]</a:t>
            </a:r>
            <a:r>
              <a:rPr lang="en-CA" dirty="0"/>
              <a:t> </a:t>
            </a:r>
            <a:r>
              <a:rPr lang="en-CA" sz="2400" dirty="0"/>
              <a:t>returns a reversed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names[-2::]</a:t>
            </a:r>
            <a:r>
              <a:rPr lang="en-CA" sz="2400" dirty="0"/>
              <a:t> returns last two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names[::2]</a:t>
            </a:r>
            <a:r>
              <a:rPr lang="en-CA" dirty="0"/>
              <a:t> </a:t>
            </a:r>
            <a:r>
              <a:rPr lang="en-CA" sz="2400" dirty="0"/>
              <a:t>returns a list with every other element in names is skipped.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4833" y="2901459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list[</a:t>
            </a:r>
            <a:r>
              <a:rPr lang="en-CA" sz="28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:b:step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3298005" y="2683410"/>
            <a:ext cx="1948727" cy="291086"/>
          </a:xfrm>
          <a:prstGeom prst="bentConnector3">
            <a:avLst>
              <a:gd name="adj1" fmla="val 3365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20" idx="1"/>
          </p:cNvCxnSpPr>
          <p:nvPr/>
        </p:nvCxnSpPr>
        <p:spPr>
          <a:xfrm>
            <a:off x="4199418" y="3341761"/>
            <a:ext cx="1047314" cy="212346"/>
          </a:xfrm>
          <a:prstGeom prst="bentConnector3">
            <a:avLst>
              <a:gd name="adj1" fmla="val -101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6732" y="2493311"/>
            <a:ext cx="364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a</a:t>
            </a:r>
            <a:r>
              <a:rPr lang="en-CA" dirty="0"/>
              <a:t> and </a:t>
            </a:r>
            <a:r>
              <a:rPr lang="en-CA" b="1" i="1" dirty="0"/>
              <a:t>b</a:t>
            </a:r>
            <a:r>
              <a:rPr lang="en-CA" dirty="0"/>
              <a:t> are defined in previous slide.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6732" y="3230941"/>
            <a:ext cx="569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step </a:t>
            </a:r>
            <a:r>
              <a:rPr lang="en-US" dirty="0"/>
              <a:t>is the amount by which a increments. The default is 1.</a:t>
            </a:r>
          </a:p>
          <a:p>
            <a:r>
              <a:rPr lang="en-US" dirty="0"/>
              <a:t>step be positive (increment) or negative (decrement).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49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Modifying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54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Modifying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mutable, so their elements can be changed as follows: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58" y="2416712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1746607" y="3562379"/>
            <a:ext cx="2557443" cy="183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0835" y="2114987"/>
            <a:ext cx="46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names[index]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new_data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36" y="3771093"/>
            <a:ext cx="411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names[1] = “Jonathan”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01700-C250-4488-8FA1-85369577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75" y="4639624"/>
            <a:ext cx="3686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Lists are mutable, so we can add more elements to them.</a:t>
            </a:r>
          </a:p>
          <a:p>
            <a:r>
              <a:rPr lang="en-US" dirty="0"/>
              <a:t>There are three ways to add elements to a list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append(x):</a:t>
            </a:r>
            <a:r>
              <a:rPr lang="en-US" dirty="0"/>
              <a:t> adds a single element to the end of the list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('Daniel')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insert(i, x):</a:t>
            </a:r>
            <a:r>
              <a:rPr lang="en-US" dirty="0"/>
              <a:t> inserts a single element into a list at index </a:t>
            </a:r>
            <a:r>
              <a:rPr lang="en-US" dirty="0" err="1"/>
              <a:t>i</a:t>
            </a:r>
            <a:r>
              <a:rPr lang="en-US" dirty="0"/>
              <a:t>, shifts elements up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(3, 'Chris')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extend(L):</a:t>
            </a:r>
            <a:r>
              <a:rPr lang="en-US" dirty="0"/>
              <a:t> extends the list by appending the given second list to it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(['Eric', 'Frank'])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9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2628" y="2545409"/>
            <a:ext cx="11096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 = []</a:t>
            </a:r>
          </a:p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("Enter a name:")</a:t>
            </a:r>
          </a:p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names.append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(name)</a:t>
            </a:r>
          </a:p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names_str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input("Enter names separated by comma:")</a:t>
            </a:r>
          </a:p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names.extend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names_str.strip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().split(","))</a:t>
            </a:r>
          </a:p>
          <a:p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(names)</a:t>
            </a:r>
          </a:p>
        </p:txBody>
      </p:sp>
    </p:spTree>
    <p:extLst>
      <p:ext uri="{BB962C8B-B14F-4D97-AF65-F5344CB8AC3E}">
        <p14:creationId xmlns:p14="http://schemas.microsoft.com/office/powerpoint/2010/main" val="86761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Printing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93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5B00-5AEA-43A9-BD65-420C28C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List?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D4E-93AC-4859-97F5-3652AE1F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collection of values</a:t>
            </a:r>
          </a:p>
          <a:p>
            <a:pPr lvl="1">
              <a:defRPr/>
            </a:pPr>
            <a:r>
              <a:rPr lang="en-US" dirty="0"/>
              <a:t>Values </a:t>
            </a:r>
          </a:p>
          <a:p>
            <a:pPr lvl="2">
              <a:defRPr/>
            </a:pPr>
            <a:r>
              <a:rPr lang="en-US" dirty="0"/>
              <a:t>May all have the same type</a:t>
            </a:r>
            <a:r>
              <a:rPr lang="en-CA" dirty="0"/>
              <a:t>, or</a:t>
            </a:r>
          </a:p>
          <a:p>
            <a:pPr lvl="2">
              <a:defRPr/>
            </a:pPr>
            <a:r>
              <a:rPr lang="en-US" dirty="0"/>
              <a:t>May have different types</a:t>
            </a:r>
          </a:p>
          <a:p>
            <a:pPr lvl="1">
              <a:defRPr/>
            </a:pPr>
            <a:r>
              <a:rPr lang="en-US" dirty="0"/>
              <a:t>Each item is referred to as an element</a:t>
            </a:r>
          </a:p>
          <a:p>
            <a:pPr lvl="1">
              <a:defRPr/>
            </a:pPr>
            <a:r>
              <a:rPr lang="en-US" dirty="0"/>
              <a:t>Each element has an index</a:t>
            </a:r>
          </a:p>
          <a:p>
            <a:pPr lvl="2">
              <a:defRPr/>
            </a:pPr>
            <a:r>
              <a:rPr lang="en-US" dirty="0"/>
              <a:t>Unique integer identifying its position in the list</a:t>
            </a:r>
          </a:p>
          <a:p>
            <a:pPr lvl="1">
              <a:defRPr/>
            </a:pPr>
            <a:r>
              <a:rPr lang="en-US" dirty="0"/>
              <a:t>A list is one type of data structure</a:t>
            </a:r>
          </a:p>
          <a:p>
            <a:pPr lvl="2">
              <a:defRPr/>
            </a:pPr>
            <a:r>
              <a:rPr lang="en-US" dirty="0"/>
              <a:t>A mechanism for organizing related data</a:t>
            </a:r>
          </a:p>
        </p:txBody>
      </p:sp>
    </p:spTree>
    <p:extLst>
      <p:ext uri="{BB962C8B-B14F-4D97-AF65-F5344CB8AC3E}">
        <p14:creationId xmlns:p14="http://schemas.microsoft.com/office/powerpoint/2010/main" val="11760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ways to print the content of a list.</a:t>
            </a:r>
          </a:p>
          <a:p>
            <a:r>
              <a:rPr lang="en-US" dirty="0"/>
              <a:t>Two common ways are:</a:t>
            </a:r>
          </a:p>
          <a:p>
            <a:pPr lvl="1"/>
            <a:r>
              <a:rPr lang="en-US" dirty="0"/>
              <a:t> using </a:t>
            </a:r>
            <a:r>
              <a:rPr lang="en-US" i="1" dirty="0"/>
              <a:t>print()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('names = %s‘ , (names))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Using a loop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allows us to print the list in a customized format: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range(0,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(names), 1):  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("names[%d] = %s" %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names[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99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Copy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1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</a:t>
            </a:r>
            <a:r>
              <a:rPr lang="en-US" dirty="0"/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variable is a reference to the list.</a:t>
            </a:r>
          </a:p>
          <a:p>
            <a:pPr marL="457200" lvl="1" indent="0">
              <a:buNone/>
            </a:pPr>
            <a:r>
              <a:rPr lang="en-US" dirty="0"/>
              <a:t>names&lt;address of the ﬁrst byte of the list in memory&gt;</a:t>
            </a:r>
          </a:p>
          <a:p>
            <a:pPr lvl="1"/>
            <a:endParaRPr lang="en-US" dirty="0"/>
          </a:p>
          <a:p>
            <a:r>
              <a:rPr lang="en-US" dirty="0"/>
              <a:t>When duplicating a list variable, the address is duplicated, </a:t>
            </a:r>
            <a:br>
              <a:rPr lang="en-US" dirty="0"/>
            </a:br>
            <a:r>
              <a:rPr lang="en-US" dirty="0"/>
              <a:t>not the actual list.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you change </a:t>
            </a:r>
            <a:r>
              <a:rPr lang="en-US" i="1" dirty="0">
                <a:solidFill>
                  <a:srgbClr val="FF0000"/>
                </a:solidFill>
              </a:rPr>
              <a:t>names</a:t>
            </a:r>
            <a:r>
              <a:rPr lang="en-US" dirty="0">
                <a:solidFill>
                  <a:srgbClr val="FF0000"/>
                </a:solidFill>
              </a:rPr>
              <a:t> you change </a:t>
            </a:r>
            <a:r>
              <a:rPr lang="en-US" i="1" dirty="0" err="1">
                <a:solidFill>
                  <a:srgbClr val="FF0000"/>
                </a:solidFill>
              </a:rPr>
              <a:t>new_names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Also true the other way.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 = “Jonathan”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(names[0]) → ‘Jonathan’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71" r="12306" b="14805"/>
          <a:stretch/>
        </p:blipFill>
        <p:spPr>
          <a:xfrm>
            <a:off x="9719353" y="1690689"/>
            <a:ext cx="2239766" cy="23470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018585" y="1922586"/>
            <a:ext cx="1711569" cy="2658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3281" y="1922586"/>
            <a:ext cx="2486873" cy="25230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51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List to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passing mutable types, such as lists, to functions, remember that any changes to the list, will be reflected in the original list in the caller’s scope.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928" y="2957178"/>
            <a:ext cx="5289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func2(list2):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func1(list):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func2 (list2) 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[…]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290767" y="4052357"/>
            <a:ext cx="5365509" cy="2190932"/>
            <a:chOff x="5290767" y="4052357"/>
            <a:chExt cx="5365509" cy="2190932"/>
          </a:xfrm>
        </p:grpSpPr>
        <p:sp>
          <p:nvSpPr>
            <p:cNvPr id="5" name="TextBox 4"/>
            <p:cNvSpPr txBox="1"/>
            <p:nvPr/>
          </p:nvSpPr>
          <p:spPr>
            <a:xfrm>
              <a:off x="7297615" y="4791341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myList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97615" y="5295610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7615" y="5849928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60169" y="4791341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values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8" idx="1"/>
            </p:cNvCxnSpPr>
            <p:nvPr/>
          </p:nvCxnSpPr>
          <p:spPr>
            <a:xfrm>
              <a:off x="8393722" y="4976007"/>
              <a:ext cx="1166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 flipV="1">
              <a:off x="8393722" y="4976007"/>
              <a:ext cx="1166447" cy="10585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/>
          </p:nvCxnSpPr>
          <p:spPr>
            <a:xfrm flipV="1">
              <a:off x="8393722" y="4976007"/>
              <a:ext cx="1166447" cy="5042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0767" y="4803064"/>
              <a:ext cx="1940171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Main body</a:t>
              </a:r>
            </a:p>
            <a:p>
              <a:pPr algn="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0219" y="5380804"/>
              <a:ext cx="109610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func1()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38493" y="5873957"/>
              <a:ext cx="109610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func2()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9560169" y="4355690"/>
              <a:ext cx="380244" cy="4356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116110" y="405235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79199" y="5450168"/>
            <a:ext cx="28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address is passed</a:t>
            </a: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>
            <a:off x="2599362" y="5634834"/>
            <a:ext cx="6798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create a copy of a list (also known as </a:t>
            </a:r>
            <a:r>
              <a:rPr lang="en-US" b="1" dirty="0"/>
              <a:t>shallow-copy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Using </a:t>
            </a:r>
            <a:r>
              <a:rPr lang="en-US" b="1" dirty="0"/>
              <a:t>slice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names[:]</a:t>
            </a:r>
          </a:p>
          <a:p>
            <a:pPr lvl="1"/>
            <a:r>
              <a:rPr lang="en-US" dirty="0"/>
              <a:t>Using the </a:t>
            </a:r>
            <a:r>
              <a:rPr lang="en-US" b="1" dirty="0"/>
              <a:t>repetition operator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names*1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b="1" dirty="0"/>
              <a:t>extend()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new_names.extend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(names)</a:t>
            </a:r>
            <a:endParaRPr lang="en-US" dirty="0"/>
          </a:p>
          <a:p>
            <a:pPr lvl="1"/>
            <a:r>
              <a:rPr lang="en-US" dirty="0"/>
              <a:t>Using a </a:t>
            </a:r>
            <a:r>
              <a:rPr lang="en-US" b="1" dirty="0"/>
              <a:t>loop</a:t>
            </a:r>
            <a:r>
              <a:rPr lang="en-US" dirty="0"/>
              <a:t> to duplicate the list element by element: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(0,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(names), 1):  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7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Tuples?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91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lists, but </a:t>
            </a:r>
          </a:p>
          <a:p>
            <a:pPr lvl="1"/>
            <a:r>
              <a:rPr lang="en-GB" dirty="0"/>
              <a:t>length cannot be changed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Items cannot be modified (immutable)</a:t>
            </a:r>
          </a:p>
          <a:p>
            <a:pPr lvl="1"/>
            <a:r>
              <a:rPr lang="en-GB" dirty="0"/>
              <a:t>() empty tuple, (3,) length one tuple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aTuple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(1,"ICT",3.14)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2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more complicated lists.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&lt;list name&gt;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&lt;value 1&gt;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&lt;value n&gt;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/>
              <a:t>Examples: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 = [] 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defines an empty list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[10.0, 9.0, 8.5, 5.0, 7.5]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letters = ['a', 'b', 'c', 'd', 'e', 'f', 'g']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 = ['Marc', 'Jim', 'Ken’] </a:t>
            </a:r>
          </a:p>
          <a:p>
            <a:pPr marL="457200" lvl="1" indent="0">
              <a:buNone/>
            </a:pP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mixed = [1.0, 1, ”this”, True]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By defining the list memory is allocated for it</a:t>
            </a:r>
          </a:p>
        </p:txBody>
      </p:sp>
    </p:spTree>
    <p:extLst>
      <p:ext uri="{BB962C8B-B14F-4D97-AF65-F5344CB8AC3E}">
        <p14:creationId xmlns:p14="http://schemas.microsoft.com/office/powerpoint/2010/main" val="236773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* Works on Lists?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48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Operator (*)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like strings, you can use asterisk to repeat a list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&gt;list = [0]*5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list*5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38437" y="2712377"/>
            <a:ext cx="2126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38437" y="3748355"/>
            <a:ext cx="2126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5187" y="2527711"/>
            <a:ext cx="480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Produces a list of size 5 with all elements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5187" y="3517896"/>
            <a:ext cx="544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Produces a new list of size 25 with all elements = 0</a:t>
            </a:r>
          </a:p>
        </p:txBody>
      </p:sp>
    </p:spTree>
    <p:extLst>
      <p:ext uri="{BB962C8B-B14F-4D97-AF65-F5344CB8AC3E}">
        <p14:creationId xmlns:p14="http://schemas.microsoft.com/office/powerpoint/2010/main" val="41994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4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3DFD-069C-4E06-ABE2-66E41836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Accessing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FAF2-8C75-47DC-9A25-D6A7156B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Each list element has two unique indices, a positive one and a negative one:</a:t>
            </a:r>
          </a:p>
          <a:p>
            <a:pPr lvl="1">
              <a:defRPr/>
            </a:pPr>
            <a:r>
              <a:rPr lang="en-US" dirty="0"/>
              <a:t>Positive indices range from 0 to the length of the list minus one (</a:t>
            </a:r>
            <a:r>
              <a:rPr lang="en-US" i="1" dirty="0" err="1"/>
              <a:t>len</a:t>
            </a:r>
            <a:r>
              <a:rPr lang="en-US" i="1" dirty="0"/>
              <a:t>(list)-1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Negative indices range from -</a:t>
            </a:r>
            <a:r>
              <a:rPr lang="en-US" i="1" dirty="0" err="1"/>
              <a:t>len</a:t>
            </a:r>
            <a:r>
              <a:rPr lang="en-US" i="1" dirty="0"/>
              <a:t>(list) to –1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1828" y="4361737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828" y="3990630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828" y="4732844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223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789030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836530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71987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19091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01866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4155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783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84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7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 - Accessing a Single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access one element, use the name of the list, followed by the index of that element in square brackets</a:t>
            </a:r>
          </a:p>
          <a:p>
            <a:pPr lvl="1">
              <a:defRPr/>
            </a:pPr>
            <a:r>
              <a:rPr lang="en-US" dirty="0"/>
              <a:t>Use this one element just like any other variable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66" y="3328620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8" idx="3"/>
          </p:cNvCxnSpPr>
          <p:nvPr/>
        </p:nvCxnSpPr>
        <p:spPr>
          <a:xfrm flipH="1" flipV="1">
            <a:off x="2868014" y="3945597"/>
            <a:ext cx="1550378" cy="134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891" y="3622431"/>
            <a:ext cx="245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names[</a:t>
            </a:r>
            <a:r>
              <a:rPr lang="en-US" b="1" dirty="0"/>
              <a:t>index</a:t>
            </a:r>
            <a:r>
              <a:rPr lang="en-US" dirty="0"/>
              <a:t>] </a:t>
            </a:r>
            <a:r>
              <a:rPr lang="en-US" dirty="0">
                <a:sym typeface="Wingdings" panose="05000000000000000000" pitchFamily="2" charset="2"/>
              </a:rPr>
              <a:t> returns the value stored at location </a:t>
            </a:r>
            <a:r>
              <a:rPr lang="en-US" b="1" dirty="0">
                <a:sym typeface="Wingdings" panose="05000000000000000000" pitchFamily="2" charset="2"/>
              </a:rPr>
              <a:t>index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6543" y="3700317"/>
            <a:ext cx="371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names refers to the whole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len</a:t>
            </a:r>
            <a:r>
              <a:rPr lang="en-US" sz="2400" dirty="0"/>
              <a:t>(names)</a:t>
            </a:r>
            <a:r>
              <a:rPr lang="en-US" sz="2400" dirty="0">
                <a:sym typeface="Wingdings" panose="05000000000000000000" pitchFamily="2" charset="2"/>
              </a:rPr>
              <a:t>4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names.index</a:t>
            </a:r>
            <a:r>
              <a:rPr lang="en-US" sz="2400" dirty="0">
                <a:sym typeface="Wingdings" panose="05000000000000000000" pitchFamily="2" charset="2"/>
              </a:rPr>
              <a:t>(‘Ken’) 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82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on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33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Widescreen</PresentationFormat>
  <Paragraphs>209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Office Theme</vt:lpstr>
      <vt:lpstr>Structures: Lists: Basics</vt:lpstr>
      <vt:lpstr>What is a List?</vt:lpstr>
      <vt:lpstr>Creating a List</vt:lpstr>
      <vt:lpstr>* Works on Lists?</vt:lpstr>
      <vt:lpstr>Repetition Operator (*)</vt:lpstr>
      <vt:lpstr>Indices</vt:lpstr>
      <vt:lpstr>Accessing Elements</vt:lpstr>
      <vt:lpstr>Accessing Elements - Accessing a Single Element</vt:lpstr>
      <vt:lpstr>Loop on List</vt:lpstr>
      <vt:lpstr>Accessing Elements - Iterating Over List Items</vt:lpstr>
      <vt:lpstr>Accessing Elements - Iterating Over List Indices</vt:lpstr>
      <vt:lpstr>Slicing</vt:lpstr>
      <vt:lpstr>Slicing a List</vt:lpstr>
      <vt:lpstr>Slicing a List</vt:lpstr>
      <vt:lpstr>Modifying List</vt:lpstr>
      <vt:lpstr>Modifying Elements</vt:lpstr>
      <vt:lpstr>Adding Elements</vt:lpstr>
      <vt:lpstr>Adding Elements</vt:lpstr>
      <vt:lpstr>Printing List</vt:lpstr>
      <vt:lpstr>Printing List</vt:lpstr>
      <vt:lpstr>Copy List</vt:lpstr>
      <vt:lpstr>Same List</vt:lpstr>
      <vt:lpstr>Passing List to Functions</vt:lpstr>
      <vt:lpstr>Duplicate a List</vt:lpstr>
      <vt:lpstr>Tuples?</vt:lpstr>
      <vt:lpstr>Duplicate a List</vt:lpstr>
      <vt:lpstr>Onward to …  more complicated lists.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2020-08-24T23:44:21Z</dcterms:created>
  <dcterms:modified xsi:type="dcterms:W3CDTF">2020-09-08T20:17:35Z</dcterms:modified>
</cp:coreProperties>
</file>