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468" r:id="rId3"/>
    <p:sldId id="416" r:id="rId4"/>
    <p:sldId id="763" r:id="rId5"/>
    <p:sldId id="764" r:id="rId6"/>
    <p:sldId id="775" r:id="rId7"/>
    <p:sldId id="770" r:id="rId8"/>
    <p:sldId id="601" r:id="rId9"/>
    <p:sldId id="773" r:id="rId10"/>
    <p:sldId id="765" r:id="rId11"/>
    <p:sldId id="774" r:id="rId12"/>
    <p:sldId id="429" r:id="rId13"/>
    <p:sldId id="776" r:id="rId14"/>
    <p:sldId id="428" r:id="rId15"/>
    <p:sldId id="419" r:id="rId16"/>
    <p:sldId id="777" r:id="rId17"/>
    <p:sldId id="768" r:id="rId18"/>
    <p:sldId id="778" r:id="rId19"/>
    <p:sldId id="411" r:id="rId20"/>
    <p:sldId id="536" r:id="rId21"/>
    <p:sldId id="772" r:id="rId22"/>
    <p:sldId id="779" r:id="rId23"/>
    <p:sldId id="402" r:id="rId24"/>
    <p:sldId id="399" r:id="rId25"/>
    <p:sldId id="401" r:id="rId26"/>
    <p:sldId id="403" r:id="rId27"/>
    <p:sldId id="421" r:id="rId28"/>
    <p:sldId id="400" r:id="rId29"/>
    <p:sldId id="780" r:id="rId30"/>
    <p:sldId id="538" r:id="rId31"/>
    <p:sldId id="781" r:id="rId32"/>
    <p:sldId id="543" r:id="rId33"/>
    <p:sldId id="542" r:id="rId34"/>
    <p:sldId id="546" r:id="rId35"/>
    <p:sldId id="2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5F577-9324-41C0-8868-2A652919080A}" v="1" dt="2020-09-08T20:17:50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9B17-D87B-4BFC-911B-D8FC932DDD96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3EC0B-676B-4268-BD98-9D58A76B74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30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01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ocs.python.org/3/library/functions.html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/>
              <a:t>: Usage</a:t>
            </a: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must be declared before 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F0635-6C28-4904-A736-1D3E78E44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ADF55-4BFF-4EB0-852A-5C9E3A5D5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9" y="1690688"/>
            <a:ext cx="1084504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3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893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simple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590" y="1825625"/>
            <a:ext cx="4562475" cy="12192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54" y="1825625"/>
            <a:ext cx="4752975" cy="19812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590" y="3561103"/>
            <a:ext cx="4524375" cy="2647950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167996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837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challenges in defining a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65C80-C670-4E3E-95EB-6191923E6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5051"/>
            <a:ext cx="7689628" cy="34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3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Commenting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function always contains explicit comments that describe the purpose of the function, the parameters, and returned values.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https://docs.python.org/3/library/functions.html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0EFDB-D99D-4EBA-8933-1E319F680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8" y="2925461"/>
            <a:ext cx="10505241" cy="31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Namespace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Re-defining functions</a:t>
            </a:r>
          </a:p>
        </p:txBody>
      </p:sp>
    </p:spTree>
    <p:extLst>
      <p:ext uri="{BB962C8B-B14F-4D97-AF65-F5344CB8AC3E}">
        <p14:creationId xmlns:p14="http://schemas.microsoft.com/office/powerpoint/2010/main" val="328958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 of functions (re-use name)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only lets you have one function per name, but you can override previous usage (ignores parameters unlike other languages)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37133-C7AE-427D-9BD9-8698A1DFD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46" y="2788867"/>
            <a:ext cx="1803425" cy="3937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485B95-5664-4E67-9315-7E3BC58F4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97" y="2877411"/>
            <a:ext cx="754425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0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Parameter order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59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Calling Functions - Order of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parameters are position sensitive.</a:t>
            </a:r>
          </a:p>
          <a:p>
            <a:r>
              <a:rPr lang="en-US" dirty="0"/>
              <a:t>When calling a function that accepts parameters, make sure your arguments are in the same order of the parameters.</a:t>
            </a:r>
          </a:p>
          <a:p>
            <a:r>
              <a:rPr lang="en-US" b="1" dirty="0"/>
              <a:t>WARNING: </a:t>
            </a:r>
            <a:r>
              <a:rPr lang="en-US" dirty="0"/>
              <a:t>Not following the order of the parameters will result in parameters having wrong values, which may lead to semantic and runtime errors.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7494" y="4049473"/>
            <a:ext cx="66365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t-B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printbar(char, num = 10):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bar = ''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+ 1):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bar = bar + char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(bar)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printbar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(20, '=')</a:t>
            </a:r>
          </a:p>
        </p:txBody>
      </p:sp>
    </p:spTree>
    <p:extLst>
      <p:ext uri="{BB962C8B-B14F-4D97-AF65-F5344CB8AC3E}">
        <p14:creationId xmlns:p14="http://schemas.microsoft.com/office/powerpoint/2010/main" val="111809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806C4E-38F7-4964-B110-7ACB76573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81" y="2418295"/>
            <a:ext cx="8004906" cy="1696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calling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a descriptive name for your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brackets when calling functions even if you are not passing any arguments</a:t>
            </a:r>
          </a:p>
          <a:p>
            <a:pPr marL="0" indent="0">
              <a:buNone/>
            </a:pPr>
            <a:r>
              <a:rPr lang="en-US" dirty="0"/>
              <a:t>At least one statement needs to be in a function.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7612" y="5756335"/>
            <a:ext cx="5796775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-25000" dirty="0">
                <a:solidFill>
                  <a:srgbClr val="FF0000"/>
                </a:solidFill>
              </a:rPr>
              <a:t>Functions must be defined before they are called!</a:t>
            </a:r>
          </a:p>
        </p:txBody>
      </p:sp>
      <p:cxnSp>
        <p:nvCxnSpPr>
          <p:cNvPr id="10" name="Elbow Connector 9"/>
          <p:cNvCxnSpPr/>
          <p:nvPr/>
        </p:nvCxnSpPr>
        <p:spPr>
          <a:xfrm rot="5400000" flipH="1" flipV="1">
            <a:off x="4975923" y="2817192"/>
            <a:ext cx="824687" cy="65234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 flipH="1" flipV="1">
            <a:off x="3924606" y="2862262"/>
            <a:ext cx="653214" cy="56220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Keyword parameters allow us to match arguments with parameters by name, instead of positions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434862"/>
            <a:ext cx="50936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def</a:t>
            </a:r>
            <a:r>
              <a:rPr lang="en-US" sz="2400" dirty="0">
                <a:latin typeface="Arial Narrow" panose="020B0606020202030204" pitchFamily="34" charset="0"/>
              </a:rPr>
              <a:t> payroll (rate, hours):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400" dirty="0" err="1">
                <a:latin typeface="Arial Narrow" panose="020B0606020202030204" pitchFamily="34" charset="0"/>
              </a:rPr>
              <a:t>bounus</a:t>
            </a:r>
            <a:r>
              <a:rPr lang="en-US" sz="2400" dirty="0">
                <a:latin typeface="Arial Narrow" panose="020B0606020202030204" pitchFamily="34" charset="0"/>
              </a:rPr>
              <a:t> = 5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salary = rate * (hours + </a:t>
            </a:r>
            <a:r>
              <a:rPr lang="en-US" sz="2400" dirty="0" err="1">
                <a:latin typeface="Arial Narrow" panose="020B0606020202030204" pitchFamily="34" charset="0"/>
              </a:rPr>
              <a:t>bounus</a:t>
            </a:r>
            <a:r>
              <a:rPr lang="en-US" sz="2400" dirty="0">
                <a:latin typeface="Arial Narrow" panose="020B0606020202030204" pitchFamily="34" charset="0"/>
              </a:rPr>
              <a:t>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return (salary)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payment = payroll (hours = 40, rate = 15)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print ("$%d has been paid." % (payment))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756031" y="4689231"/>
            <a:ext cx="1207477" cy="726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03123" y="4867980"/>
            <a:ext cx="37162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$675 has been paid.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3798277"/>
            <a:ext cx="1934308" cy="1957754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06262" y="3798277"/>
            <a:ext cx="87923" cy="1957754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640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do this with functions you already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0ACFC-1670-4846-8F31-8CADC8779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36964"/>
            <a:ext cx="12037512" cy="24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3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Scope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166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are memory locations that are used for the temporary storage of data</a:t>
            </a:r>
          </a:p>
          <a:p>
            <a:r>
              <a:rPr lang="en-US" dirty="0"/>
              <a:t>The scope of a variable is the section of code in which it is accessible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34860" y="3135163"/>
            <a:ext cx="4005146" cy="3067358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var1 =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5853" y="3716033"/>
            <a:ext cx="2798956" cy="892098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fee():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var2 =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7805853" y="4931721"/>
            <a:ext cx="2798956" cy="892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foo():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var2 =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8940" y="4315688"/>
            <a:ext cx="352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Local scopes: </a:t>
            </a:r>
            <a:br>
              <a:rPr lang="en-US" dirty="0"/>
            </a:br>
            <a:r>
              <a:rPr lang="en-US" dirty="0"/>
              <a:t>Two different memory spaces, </a:t>
            </a:r>
          </a:p>
          <a:p>
            <a:r>
              <a:rPr lang="en-US" dirty="0"/>
              <a:t>Accessible only within their functions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63911" y="4254366"/>
            <a:ext cx="2556577" cy="5376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63911" y="4975905"/>
            <a:ext cx="2623954" cy="4018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98940" y="3519382"/>
            <a:ext cx="311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global scope: </a:t>
            </a:r>
            <a:br>
              <a:rPr lang="en-US" b="1" dirty="0"/>
            </a:br>
            <a:r>
              <a:rPr lang="en-US" dirty="0"/>
              <a:t>Accessible by both functions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837979" y="3310538"/>
            <a:ext cx="1583099" cy="5912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440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Variables - Local Variables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variables are only accessible to the function where they are defined. </a:t>
            </a:r>
          </a:p>
          <a:p>
            <a:r>
              <a:rPr lang="en-US" dirty="0"/>
              <a:t>The memory for local variables is only allocated (reserve the memory) when the function is running and deallocated (free up the memory) when the function reaches the end.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Local variables are defined (memory allocated and value stored) each time the function is called.</a:t>
            </a:r>
          </a:p>
        </p:txBody>
      </p:sp>
    </p:spTree>
    <p:extLst>
      <p:ext uri="{BB962C8B-B14F-4D97-AF65-F5344CB8AC3E}">
        <p14:creationId xmlns:p14="http://schemas.microsoft.com/office/powerpoint/2010/main" val="2269122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Variables - Local Variables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8322" y="2507436"/>
            <a:ext cx="728547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18701" y="2507436"/>
            <a:ext cx="1644806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“Hello World”</a:t>
            </a:r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8396869" y="2692102"/>
            <a:ext cx="921832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Down Arrow 9"/>
          <p:cNvSpPr/>
          <p:nvPr/>
        </p:nvSpPr>
        <p:spPr>
          <a:xfrm>
            <a:off x="8539973" y="2793629"/>
            <a:ext cx="665355" cy="981308"/>
          </a:xfrm>
          <a:prstGeom prst="down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68322" y="5224613"/>
            <a:ext cx="728547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1531" y="5224613"/>
            <a:ext cx="1644806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Arrow Connector 12"/>
          <p:cNvCxnSpPr>
            <a:cxnSpLocks/>
            <a:stCxn id="11" idx="3"/>
            <a:endCxn id="12" idx="1"/>
          </p:cNvCxnSpPr>
          <p:nvPr/>
        </p:nvCxnSpPr>
        <p:spPr>
          <a:xfrm>
            <a:off x="8396869" y="5409279"/>
            <a:ext cx="884662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68322" y="5030290"/>
            <a:ext cx="728547" cy="785066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815145" y="5030290"/>
            <a:ext cx="282499" cy="785066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" name="TextBox 17"/>
          <p:cNvSpPr txBox="1"/>
          <p:nvPr/>
        </p:nvSpPr>
        <p:spPr>
          <a:xfrm>
            <a:off x="7705492" y="3735496"/>
            <a:ext cx="283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 body is executed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8545548" y="4150942"/>
            <a:ext cx="665355" cy="981308"/>
          </a:xfrm>
          <a:prstGeom prst="down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ne Callout 2 19"/>
          <p:cNvSpPr/>
          <p:nvPr/>
        </p:nvSpPr>
        <p:spPr>
          <a:xfrm>
            <a:off x="4840653" y="5008308"/>
            <a:ext cx="1670821" cy="599477"/>
          </a:xfrm>
          <a:prstGeom prst="borderCallout2">
            <a:avLst>
              <a:gd name="adj1" fmla="val 45924"/>
              <a:gd name="adj2" fmla="val 97973"/>
              <a:gd name="adj3" fmla="val 48943"/>
              <a:gd name="adj4" fmla="val 118468"/>
              <a:gd name="adj5" fmla="val 70230"/>
              <a:gd name="adj6" fmla="val 171351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deallocated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4840653" y="4173246"/>
            <a:ext cx="1670821" cy="599477"/>
          </a:xfrm>
          <a:prstGeom prst="borderCallout2">
            <a:avLst>
              <a:gd name="adj1" fmla="val 45924"/>
              <a:gd name="adj2" fmla="val 97973"/>
              <a:gd name="adj3" fmla="val 48943"/>
              <a:gd name="adj4" fmla="val 118468"/>
              <a:gd name="adj5" fmla="val 156313"/>
              <a:gd name="adj6" fmla="val 23095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Function is done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8" y="1526715"/>
            <a:ext cx="5219700" cy="1114425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1126273" y="4337825"/>
            <a:ext cx="2435074" cy="434898"/>
          </a:xfrm>
          <a:prstGeom prst="borderCallout2">
            <a:avLst>
              <a:gd name="adj1" fmla="val 39263"/>
              <a:gd name="adj2" fmla="val -3333"/>
              <a:gd name="adj3" fmla="val 18750"/>
              <a:gd name="adj4" fmla="val -16667"/>
              <a:gd name="adj5" fmla="val -502776"/>
              <a:gd name="adj6" fmla="val 9007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string is a local variable</a:t>
            </a:r>
          </a:p>
        </p:txBody>
      </p:sp>
    </p:spTree>
    <p:extLst>
      <p:ext uri="{BB962C8B-B14F-4D97-AF65-F5344CB8AC3E}">
        <p14:creationId xmlns:p14="http://schemas.microsoft.com/office/powerpoint/2010/main" val="421128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Variables - 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that are declared within the body of a function have a </a:t>
            </a:r>
            <a:r>
              <a:rPr lang="en-US" b="1" dirty="0"/>
              <a:t>local scope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Accessible from inside the function only</a:t>
            </a:r>
          </a:p>
          <a:p>
            <a:pPr lvl="1"/>
            <a:r>
              <a:rPr lang="en-US" dirty="0"/>
              <a:t>This includes the parameters</a:t>
            </a:r>
          </a:p>
          <a:p>
            <a:endParaRPr lang="en-US" dirty="0"/>
          </a:p>
          <a:p>
            <a:r>
              <a:rPr lang="en-US" dirty="0"/>
              <a:t>Variables that are declared outside the body of a function have a </a:t>
            </a:r>
            <a:r>
              <a:rPr lang="en-US" b="1" dirty="0"/>
              <a:t>global scope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Accessible from anywhere in the program</a:t>
            </a:r>
          </a:p>
          <a:p>
            <a:endParaRPr lang="en-US" dirty="0"/>
          </a:p>
          <a:p>
            <a:r>
              <a:rPr lang="en-US" dirty="0"/>
              <a:t>In Python, global variables can only be modified in global scope.</a:t>
            </a:r>
          </a:p>
          <a:p>
            <a:r>
              <a:rPr lang="en-US" dirty="0"/>
              <a:t>They cannot be modified in local scope unless the global keyword is used:</a:t>
            </a:r>
          </a:p>
          <a:p>
            <a:pPr lvl="1"/>
            <a:r>
              <a:rPr lang="en-US" b="1" dirty="0"/>
              <a:t>global </a:t>
            </a:r>
            <a:r>
              <a:rPr lang="en-US" b="1" dirty="0" err="1"/>
              <a:t>variableName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56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Variables - Global Variables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34" y="1180307"/>
            <a:ext cx="9931194" cy="527824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4831885" y="4312118"/>
            <a:ext cx="24159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86326" y="4081285"/>
            <a:ext cx="221246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am Global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31885" y="5269918"/>
            <a:ext cx="24159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6326" y="5039085"/>
            <a:ext cx="221246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am Global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31885" y="6253149"/>
            <a:ext cx="24159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86326" y="6022316"/>
            <a:ext cx="387157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Global Keyword</a:t>
            </a:r>
          </a:p>
        </p:txBody>
      </p:sp>
    </p:spTree>
    <p:extLst>
      <p:ext uri="{BB962C8B-B14F-4D97-AF65-F5344CB8AC3E}">
        <p14:creationId xmlns:p14="http://schemas.microsoft.com/office/powerpoint/2010/main" val="1062976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Variables - Variable lifetime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lifetime of a variable is the time that a variable is allocated a memory space.</a:t>
            </a:r>
          </a:p>
          <a:p>
            <a:r>
              <a:rPr lang="en-US" dirty="0"/>
              <a:t>The memory is allocated at the time of variable declaration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Global variables </a:t>
            </a:r>
            <a:r>
              <a:rPr lang="en-US" dirty="0"/>
              <a:t>exist until the program terminates</a:t>
            </a:r>
          </a:p>
          <a:p>
            <a:r>
              <a:rPr lang="en-US" b="1" dirty="0"/>
              <a:t>Local variables </a:t>
            </a:r>
            <a:r>
              <a:rPr lang="en-US" dirty="0"/>
              <a:t>exist until the function containing it finishes</a:t>
            </a:r>
          </a:p>
        </p:txBody>
      </p:sp>
    </p:spTree>
    <p:extLst>
      <p:ext uri="{BB962C8B-B14F-4D97-AF65-F5344CB8AC3E}">
        <p14:creationId xmlns:p14="http://schemas.microsoft.com/office/powerpoint/2010/main" val="1416434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Program Structure – Functions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920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How to use a function?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 function</a:t>
            </a:r>
          </a:p>
          <a:p>
            <a:r>
              <a:rPr lang="en-US" dirty="0"/>
              <a:t>Pass valid inputs</a:t>
            </a:r>
          </a:p>
          <a:p>
            <a:r>
              <a:rPr lang="en-US" dirty="0"/>
              <a:t>Store the result in a variable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dirty="0"/>
              <a:t>If function returns a value:</a:t>
            </a:r>
          </a:p>
          <a:p>
            <a:pPr marL="457200" lvl="1" indent="0">
              <a:buNone/>
            </a:pPr>
            <a:r>
              <a:rPr lang="fr-CA" dirty="0" err="1"/>
              <a:t>returnedValue</a:t>
            </a:r>
            <a:r>
              <a:rPr lang="fr-CA" dirty="0"/>
              <a:t> = </a:t>
            </a:r>
            <a:r>
              <a:rPr lang="fr-CA" dirty="0" err="1"/>
              <a:t>functionName</a:t>
            </a:r>
            <a:r>
              <a:rPr lang="fr-CA" dirty="0"/>
              <a:t>(values/variables) </a:t>
            </a:r>
          </a:p>
          <a:p>
            <a:pPr lvl="1"/>
            <a:endParaRPr lang="fr-CA" dirty="0"/>
          </a:p>
          <a:p>
            <a:pPr marL="0" indent="0">
              <a:buNone/>
            </a:pPr>
            <a:r>
              <a:rPr lang="fr-CA" dirty="0"/>
              <a:t>If no value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returned</a:t>
            </a:r>
            <a:endParaRPr lang="fr-CA" dirty="0"/>
          </a:p>
          <a:p>
            <a:pPr marL="457200" lvl="1" indent="0">
              <a:buNone/>
            </a:pPr>
            <a:r>
              <a:rPr lang="fr-CA" dirty="0" err="1"/>
              <a:t>functionName</a:t>
            </a:r>
            <a:r>
              <a:rPr lang="fr-CA" dirty="0"/>
              <a:t>(values/variables) </a:t>
            </a:r>
          </a:p>
          <a:p>
            <a:pPr lvl="1"/>
            <a:endParaRPr lang="fr-CA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542" y="4401582"/>
            <a:ext cx="2821458" cy="2456418"/>
          </a:xfrm>
          <a:prstGeom prst="rect">
            <a:avLst/>
          </a:prstGeom>
        </p:spPr>
      </p:pic>
      <p:pic>
        <p:nvPicPr>
          <p:cNvPr id="4098" name="Picture 2" descr="Image result for c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3437">
            <a:off x="9042627" y="4373437"/>
            <a:ext cx="1242523" cy="10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55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8" y="4826214"/>
            <a:ext cx="2192215" cy="1244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err="1">
                <a:solidFill>
                  <a:schemeClr val="bg1"/>
                </a:solidFill>
              </a:rPr>
              <a:t>def</a:t>
            </a:r>
            <a:r>
              <a:rPr lang="en-US" dirty="0">
                <a:solidFill>
                  <a:schemeClr val="bg1"/>
                </a:solidFill>
              </a:rPr>
              <a:t> main():</a:t>
            </a:r>
          </a:p>
          <a:p>
            <a:r>
              <a:rPr lang="en-US" dirty="0">
                <a:solidFill>
                  <a:schemeClr val="bg1"/>
                </a:solidFill>
              </a:rPr>
              <a:t>	func1()</a:t>
            </a:r>
          </a:p>
          <a:p>
            <a:r>
              <a:rPr lang="en-US" dirty="0">
                <a:solidFill>
                  <a:schemeClr val="bg1"/>
                </a:solidFill>
              </a:rPr>
              <a:t>	func2()</a:t>
            </a:r>
          </a:p>
          <a:p>
            <a:r>
              <a:rPr lang="en-US" dirty="0">
                <a:solidFill>
                  <a:schemeClr val="bg1"/>
                </a:solidFill>
              </a:rPr>
              <a:t>	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6" y="4456882"/>
            <a:ext cx="9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6" y="6290147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</a:t>
            </a:r>
            <a:r>
              <a:rPr lang="en-US" dirty="0"/>
              <a:t>()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197" y="1773833"/>
            <a:ext cx="2192215" cy="715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err="1">
                <a:solidFill>
                  <a:schemeClr val="bg1"/>
                </a:solidFill>
              </a:rPr>
              <a:t>def</a:t>
            </a:r>
            <a:r>
              <a:rPr lang="en-US" dirty="0">
                <a:solidFill>
                  <a:schemeClr val="bg1"/>
                </a:solidFill>
              </a:rPr>
              <a:t> func1():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197" y="2646484"/>
            <a:ext cx="2192215" cy="715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err="1">
                <a:solidFill>
                  <a:schemeClr val="bg1"/>
                </a:solidFill>
              </a:rPr>
              <a:t>def</a:t>
            </a:r>
            <a:r>
              <a:rPr lang="en-US" dirty="0">
                <a:solidFill>
                  <a:schemeClr val="bg1"/>
                </a:solidFill>
              </a:rPr>
              <a:t> func2():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196" y="3491223"/>
            <a:ext cx="2192215" cy="715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err="1">
                <a:solidFill>
                  <a:schemeClr val="bg1"/>
                </a:solidFill>
              </a:rPr>
              <a:t>def</a:t>
            </a:r>
            <a:r>
              <a:rPr lang="en-US" dirty="0">
                <a:solidFill>
                  <a:schemeClr val="bg1"/>
                </a:solidFill>
              </a:rPr>
              <a:t> func3():</a:t>
            </a:r>
          </a:p>
        </p:txBody>
      </p:sp>
      <p:cxnSp>
        <p:nvCxnSpPr>
          <p:cNvPr id="14" name="Straight Arrow Connector 13"/>
          <p:cNvCxnSpPr>
            <a:stCxn id="7" idx="3"/>
          </p:cNvCxnSpPr>
          <p:nvPr/>
        </p:nvCxnSpPr>
        <p:spPr>
          <a:xfrm flipV="1">
            <a:off x="3030413" y="4826214"/>
            <a:ext cx="2470977" cy="62205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40084" y="4641548"/>
            <a:ext cx="3721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main function</a:t>
            </a:r>
          </a:p>
        </p:txBody>
      </p:sp>
      <p:cxnSp>
        <p:nvCxnSpPr>
          <p:cNvPr id="16" name="Straight Arrow Connector 15"/>
          <p:cNvCxnSpPr>
            <a:stCxn id="9" idx="3"/>
            <a:endCxn id="17" idx="1"/>
          </p:cNvCxnSpPr>
          <p:nvPr/>
        </p:nvCxnSpPr>
        <p:spPr>
          <a:xfrm flipV="1">
            <a:off x="1686505" y="6285806"/>
            <a:ext cx="2851448" cy="20439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37953" y="6054973"/>
            <a:ext cx="505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only code outside functions</a:t>
            </a:r>
          </a:p>
        </p:txBody>
      </p:sp>
    </p:spTree>
    <p:extLst>
      <p:ext uri="{BB962C8B-B14F-4D97-AF65-F5344CB8AC3E}">
        <p14:creationId xmlns:p14="http://schemas.microsoft.com/office/powerpoint/2010/main" val="211958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Function Tracing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3438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3411903" cy="35669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14800" y="3176955"/>
            <a:ext cx="1629507" cy="867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06307" y="3347510"/>
            <a:ext cx="171157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1  2  10</a:t>
            </a:r>
          </a:p>
        </p:txBody>
      </p:sp>
    </p:spTree>
    <p:extLst>
      <p:ext uri="{BB962C8B-B14F-4D97-AF65-F5344CB8AC3E}">
        <p14:creationId xmlns:p14="http://schemas.microsoft.com/office/powerpoint/2010/main" val="27274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5072739" cy="357871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767753" y="2919046"/>
            <a:ext cx="914400" cy="586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06406" y="3027456"/>
            <a:ext cx="171157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59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the code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600092" y="3423139"/>
            <a:ext cx="1019908" cy="66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36522" y="2751748"/>
            <a:ext cx="1711570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1</a:t>
            </a:r>
          </a:p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  <a:p>
            <a:r>
              <a:rPr lang="en-US" sz="2800" dirty="0">
                <a:solidFill>
                  <a:schemeClr val="bg1"/>
                </a:solidFill>
              </a:rPr>
              <a:t>3</a:t>
            </a:r>
          </a:p>
          <a:p>
            <a:r>
              <a:rPr lang="en-US" sz="2800" dirty="0">
                <a:solidFill>
                  <a:schemeClr val="bg1"/>
                </a:solidFill>
              </a:rPr>
              <a:t>4</a:t>
            </a:r>
          </a:p>
          <a:p>
            <a:r>
              <a:rPr lang="en-US" sz="2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167C2-5CFE-426E-974C-4EBE1BE7E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50" y="1686573"/>
            <a:ext cx="5867581" cy="46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lists, dictionaries, and strings.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that do 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Functions have to have one line of code in them </a:t>
            </a:r>
          </a:p>
          <a:p>
            <a:pPr lvl="1"/>
            <a:r>
              <a:rPr lang="en-US" dirty="0"/>
              <a:t>Only way to make pythons syntax parsing that is looking for indentation happy</a:t>
            </a:r>
          </a:p>
          <a:p>
            <a:pPr lvl="1"/>
            <a:r>
              <a:rPr lang="en-US" dirty="0"/>
              <a:t>(Once you put something indented in function the rest of indentation has to match)</a:t>
            </a:r>
          </a:p>
          <a:p>
            <a:pPr lvl="2"/>
            <a:r>
              <a:rPr lang="en-US" dirty="0"/>
              <a:t>This is also true for conditionals and loop indentation</a:t>
            </a:r>
          </a:p>
          <a:p>
            <a:pPr lvl="1"/>
            <a:r>
              <a:rPr lang="en-US" dirty="0"/>
              <a:t>Can use pass keyword to do nothing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F1C34-F988-4547-AAF7-D7D1761D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60" y="4642129"/>
            <a:ext cx="3664476" cy="15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3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return None by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Functions in python always return something</a:t>
            </a:r>
          </a:p>
          <a:p>
            <a:pPr lvl="1"/>
            <a:r>
              <a:rPr lang="en-US" dirty="0"/>
              <a:t>That something is by default nothing or None</a:t>
            </a:r>
          </a:p>
          <a:p>
            <a:pPr lvl="1"/>
            <a:r>
              <a:rPr lang="en-US" dirty="0"/>
              <a:t>None is a special keyword</a:t>
            </a:r>
          </a:p>
          <a:p>
            <a:pPr lvl="1"/>
            <a:r>
              <a:rPr lang="en-US" dirty="0"/>
              <a:t>(We often use None in other places in our code to show nothing has been stored in a variable yet)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615B8-368D-4CFB-9720-85842F3F9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23" y="4084877"/>
            <a:ext cx="3597499" cy="2227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A2EB3A-2BF9-4EAF-A69F-0180A15F4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996" y="4139612"/>
            <a:ext cx="4318967" cy="21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1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Return multiple things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313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can return multiple things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82DC5-E2B0-4301-9C17-B7763982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57" y="1782131"/>
            <a:ext cx="25241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8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results can be stored into variables for later use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2889" y="2507226"/>
            <a:ext cx="6125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def</a:t>
            </a:r>
            <a:r>
              <a:rPr lang="en-US" sz="2400" dirty="0">
                <a:latin typeface="Arial Narrow" panose="020B0606020202030204" pitchFamily="34" charset="0"/>
              </a:rPr>
              <a:t> &lt;function name&gt; (param1, param2, ...):    	body   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	return var1, var2, ...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2888" y="4757593"/>
            <a:ext cx="677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var1, var2, ... = &lt;function name&gt; (arg1, arg2, ...)</a:t>
            </a:r>
          </a:p>
        </p:txBody>
      </p:sp>
    </p:spTree>
    <p:extLst>
      <p:ext uri="{BB962C8B-B14F-4D97-AF65-F5344CB8AC3E}">
        <p14:creationId xmlns:p14="http://schemas.microsoft.com/office/powerpoint/2010/main" val="27996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B3A08C-E678-4772-81B9-AF8AED75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Namespace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1A44C-E188-4136-B35C-1E65207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Must define functions before use</a:t>
            </a:r>
          </a:p>
        </p:txBody>
      </p:sp>
    </p:spTree>
    <p:extLst>
      <p:ext uri="{BB962C8B-B14F-4D97-AF65-F5344CB8AC3E}">
        <p14:creationId xmlns:p14="http://schemas.microsoft.com/office/powerpoint/2010/main" val="213667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Widescreen</PresentationFormat>
  <Paragraphs>171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Calibri</vt:lpstr>
      <vt:lpstr>Courier New</vt:lpstr>
      <vt:lpstr>Office Theme</vt:lpstr>
      <vt:lpstr>Functions: Usage </vt:lpstr>
      <vt:lpstr>Function calling review</vt:lpstr>
      <vt:lpstr>How to use a function?</vt:lpstr>
      <vt:lpstr>Functions that do nothing</vt:lpstr>
      <vt:lpstr>Functions return None by default</vt:lpstr>
      <vt:lpstr>Return multiple things</vt:lpstr>
      <vt:lpstr>Functions can return multiple things</vt:lpstr>
      <vt:lpstr>Return values</vt:lpstr>
      <vt:lpstr>Namespace</vt:lpstr>
      <vt:lpstr>Functions must be declared before use</vt:lpstr>
      <vt:lpstr>Examples</vt:lpstr>
      <vt:lpstr>Some simple functions</vt:lpstr>
      <vt:lpstr>Design</vt:lpstr>
      <vt:lpstr>There are challenges in defining a function</vt:lpstr>
      <vt:lpstr>User-Defined Functions - Commenting</vt:lpstr>
      <vt:lpstr>Namespace</vt:lpstr>
      <vt:lpstr>Dangers of functions (re-use name)</vt:lpstr>
      <vt:lpstr>Parameter order</vt:lpstr>
      <vt:lpstr>Calling Functions - Order of Parameters</vt:lpstr>
      <vt:lpstr>Keyword parameters</vt:lpstr>
      <vt:lpstr>We can do this with functions you already use</vt:lpstr>
      <vt:lpstr>Scope</vt:lpstr>
      <vt:lpstr>Scope of Variables</vt:lpstr>
      <vt:lpstr>Scope of Variables - Local Variables</vt:lpstr>
      <vt:lpstr>Scope of Variables - Local Variables</vt:lpstr>
      <vt:lpstr>Scope of Variables - Global Variables</vt:lpstr>
      <vt:lpstr>Scope of Variables - Global Variables</vt:lpstr>
      <vt:lpstr>Scope of Variables - Variable lifetime</vt:lpstr>
      <vt:lpstr>Program Structure – Functions</vt:lpstr>
      <vt:lpstr>Structure</vt:lpstr>
      <vt:lpstr>Function Tracing</vt:lpstr>
      <vt:lpstr>Scope</vt:lpstr>
      <vt:lpstr>Scope</vt:lpstr>
      <vt:lpstr>Trace the code</vt:lpstr>
      <vt:lpstr>Onward to …  lists, dictionaries, and strings.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2020-08-24T23:44:39Z</dcterms:created>
  <dcterms:modified xsi:type="dcterms:W3CDTF">2020-09-08T20:17:50Z</dcterms:modified>
</cp:coreProperties>
</file>