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503" r:id="rId3"/>
    <p:sldId id="389" r:id="rId4"/>
    <p:sldId id="504" r:id="rId5"/>
    <p:sldId id="332" r:id="rId6"/>
    <p:sldId id="505" r:id="rId7"/>
    <p:sldId id="481" r:id="rId8"/>
    <p:sldId id="482" r:id="rId9"/>
    <p:sldId id="483" r:id="rId10"/>
    <p:sldId id="509" r:id="rId11"/>
    <p:sldId id="506" r:id="rId12"/>
    <p:sldId id="484" r:id="rId13"/>
    <p:sldId id="485" r:id="rId14"/>
    <p:sldId id="507" r:id="rId15"/>
    <p:sldId id="486" r:id="rId16"/>
    <p:sldId id="315" r:id="rId17"/>
    <p:sldId id="508" r:id="rId18"/>
    <p:sldId id="398" r:id="rId19"/>
    <p:sldId id="488" r:id="rId20"/>
    <p:sldId id="489" r:id="rId21"/>
    <p:sldId id="404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DBB97-F743-4FF6-BA82-5755A9DDFB7F}" v="2" dt="2020-09-08T20:18:29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55" d="100"/>
          <a:sy n="55" d="100"/>
        </p:scale>
        <p:origin x="9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DBB82-FF16-4BEC-9FD3-0DEF9BE140B2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1464D-08CD-472D-A3DB-6F5ABB8011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790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8EA4020E-6775-402C-99DA-073C6AC57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59365D20-0CF6-4EF9-8839-0C1CF8948A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21AA12CE-8C93-4D74-AFE9-84735D54F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5D2327-61BF-45F5-9764-66BE9181D236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95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BAE4860-F7E6-4678-834F-F2B79AB9AD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A6186492-C831-4B04-9386-7F1E58C9D2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40C5BBA5-272E-4F55-99BB-3CE34C833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29F1CF-9E72-42BD-ABF3-50AEFE0818F9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7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0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Repetition: Loop Usage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217: </a:t>
            </a:r>
            <a:r>
              <a:rPr lang="en-GB" dirty="0"/>
              <a:t>Introduction to Computer Science for Multidisciplinary Studies I</a:t>
            </a:r>
            <a:endParaRPr lang="en-US" dirty="0"/>
          </a:p>
          <a:p>
            <a:r>
              <a:rPr lang="en-US"/>
              <a:t>Fall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4853" y="3216464"/>
            <a:ext cx="496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for </a:t>
            </a:r>
            <a:r>
              <a:rPr lang="en-US" sz="2400" b="1" dirty="0" err="1">
                <a:latin typeface="Arial Narrow" panose="020B0606020202030204" pitchFamily="34" charset="0"/>
              </a:rPr>
              <a:t>i</a:t>
            </a:r>
            <a:r>
              <a:rPr lang="en-US" sz="2400" b="1" dirty="0">
                <a:latin typeface="Arial Narrow" panose="020B0606020202030204" pitchFamily="34" charset="0"/>
              </a:rPr>
              <a:t> in range (1, 3, 1):</a:t>
            </a:r>
          </a:p>
          <a:p>
            <a:pPr lvl="1"/>
            <a:r>
              <a:rPr lang="en-US" sz="2400" b="1" dirty="0">
                <a:latin typeface="Arial Narrow" panose="020B0606020202030204" pitchFamily="34" charset="0"/>
              </a:rPr>
              <a:t>for j in range (1, 4, 1):</a:t>
            </a:r>
          </a:p>
          <a:p>
            <a:pPr lvl="1"/>
            <a:r>
              <a:rPr lang="en-US" sz="2400" b="1" dirty="0">
                <a:latin typeface="Arial Narrow" panose="020B0606020202030204" pitchFamily="34" charset="0"/>
              </a:rPr>
              <a:t>	print (“</a:t>
            </a:r>
            <a:r>
              <a:rPr lang="en-US" sz="2400" b="1" dirty="0" err="1">
                <a:latin typeface="Arial Narrow" panose="020B0606020202030204" pitchFamily="34" charset="0"/>
              </a:rPr>
              <a:t>i</a:t>
            </a:r>
            <a:r>
              <a:rPr lang="en-US" sz="2400" b="1" dirty="0">
                <a:latin typeface="Arial Narrow" panose="020B0606020202030204" pitchFamily="34" charset="0"/>
              </a:rPr>
              <a:t> = %d, j = %d” % (</a:t>
            </a:r>
            <a:r>
              <a:rPr lang="en-US" sz="2400" b="1" dirty="0" err="1">
                <a:latin typeface="Arial Narrow" panose="020B0606020202030204" pitchFamily="34" charset="0"/>
              </a:rPr>
              <a:t>i</a:t>
            </a:r>
            <a:r>
              <a:rPr lang="en-US" sz="2400" b="1" dirty="0">
                <a:latin typeface="Arial Narrow" panose="020B0606020202030204" pitchFamily="34" charset="0"/>
              </a:rPr>
              <a:t>, j))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	print ('---------------------')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7225991" y="2468210"/>
            <a:ext cx="2152185" cy="61331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6136"/>
              <a:gd name="adj6" fmla="val -66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Outer loop </a:t>
            </a:r>
            <a:r>
              <a:rPr lang="en-US" dirty="0">
                <a:sym typeface="Wingdings" panose="05000000000000000000" pitchFamily="2" charset="2"/>
              </a:rPr>
              <a:t> 2 iterations</a:t>
            </a:r>
            <a:endParaRPr lang="en-US" dirty="0"/>
          </a:p>
        </p:txBody>
      </p:sp>
      <p:sp>
        <p:nvSpPr>
          <p:cNvPr id="8" name="Line Callout 2 7"/>
          <p:cNvSpPr/>
          <p:nvPr/>
        </p:nvSpPr>
        <p:spPr>
          <a:xfrm flipH="1">
            <a:off x="492512" y="3387977"/>
            <a:ext cx="1984916" cy="61331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6136"/>
              <a:gd name="adj6" fmla="val -82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Inner loop </a:t>
            </a:r>
            <a:r>
              <a:rPr lang="en-US" dirty="0">
                <a:sym typeface="Wingdings" panose="05000000000000000000" pitchFamily="2" charset="2"/>
              </a:rPr>
              <a:t> 3 iterations</a:t>
            </a:r>
            <a:endParaRPr lang="en-US" dirty="0"/>
          </a:p>
        </p:txBody>
      </p:sp>
      <p:sp>
        <p:nvSpPr>
          <p:cNvPr id="9" name="Line Callout 2 8"/>
          <p:cNvSpPr/>
          <p:nvPr/>
        </p:nvSpPr>
        <p:spPr>
          <a:xfrm>
            <a:off x="3614853" y="5754029"/>
            <a:ext cx="2596376" cy="69137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6855"/>
              <a:gd name="adj6" fmla="val 43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remainder of the outer loop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9253653" y="4440436"/>
            <a:ext cx="2596376" cy="69137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436"/>
              <a:gd name="adj6" fmla="val -47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Runs 2 * 3 times</a:t>
            </a:r>
          </a:p>
        </p:txBody>
      </p:sp>
    </p:spTree>
    <p:extLst>
      <p:ext uri="{BB962C8B-B14F-4D97-AF65-F5344CB8AC3E}">
        <p14:creationId xmlns:p14="http://schemas.microsoft.com/office/powerpoint/2010/main" val="3134532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Loop Errors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427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When the looping condition is always satisfied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Loop never ends</a:t>
            </a:r>
          </a:p>
          <a:p>
            <a:r>
              <a:rPr lang="en-US" dirty="0"/>
              <a:t>Caused by logical error:</a:t>
            </a:r>
          </a:p>
          <a:p>
            <a:pPr lvl="1"/>
            <a:r>
              <a:rPr lang="en-US" dirty="0"/>
              <a:t>The loop control does not get updated </a:t>
            </a:r>
          </a:p>
          <a:p>
            <a:pPr lvl="1"/>
            <a:r>
              <a:rPr lang="en-US" dirty="0"/>
              <a:t>The update while always satisfy the loop condition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To stop an infinite loop use “Ctrl + C”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836022"/>
            <a:ext cx="3992137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 Narrow" panose="020B0606020202030204" pitchFamily="34" charset="0"/>
              </a:rPr>
              <a:t>i</a:t>
            </a:r>
            <a:r>
              <a:rPr lang="en-US" sz="2000" b="1" dirty="0">
                <a:latin typeface="Arial Narrow" panose="020B0606020202030204" pitchFamily="34" charset="0"/>
              </a:rPr>
              <a:t> = 1</a:t>
            </a:r>
          </a:p>
          <a:p>
            <a:r>
              <a:rPr lang="en-US" sz="2000" b="1" dirty="0">
                <a:latin typeface="Arial Narrow" panose="020B0606020202030204" pitchFamily="34" charset="0"/>
              </a:rPr>
              <a:t>while (</a:t>
            </a:r>
            <a:r>
              <a:rPr lang="en-US" sz="2000" b="1" dirty="0" err="1">
                <a:latin typeface="Arial Narrow" panose="020B0606020202030204" pitchFamily="34" charset="0"/>
              </a:rPr>
              <a:t>i</a:t>
            </a:r>
            <a:r>
              <a:rPr lang="en-US" sz="2000" b="1" dirty="0">
                <a:latin typeface="Arial Narrow" panose="020B0606020202030204" pitchFamily="34" charset="0"/>
              </a:rPr>
              <a:t> &lt;= 10):</a:t>
            </a:r>
          </a:p>
          <a:p>
            <a:r>
              <a:rPr lang="en-US" sz="2000" b="1" dirty="0">
                <a:latin typeface="Arial Narrow" panose="020B0606020202030204" pitchFamily="34" charset="0"/>
              </a:rPr>
              <a:t>	print ('</a:t>
            </a:r>
            <a:r>
              <a:rPr lang="en-US" sz="2000" b="1" dirty="0" err="1">
                <a:latin typeface="Arial Narrow" panose="020B0606020202030204" pitchFamily="34" charset="0"/>
              </a:rPr>
              <a:t>i</a:t>
            </a:r>
            <a:r>
              <a:rPr lang="en-US" sz="2000" b="1" dirty="0">
                <a:latin typeface="Arial Narrow" panose="020B0606020202030204" pitchFamily="34" charset="0"/>
              </a:rPr>
              <a:t> = %d' % (</a:t>
            </a:r>
            <a:r>
              <a:rPr lang="en-US" sz="2000" b="1" dirty="0" err="1">
                <a:latin typeface="Arial Narrow" panose="020B0606020202030204" pitchFamily="34" charset="0"/>
              </a:rPr>
              <a:t>i</a:t>
            </a:r>
            <a:r>
              <a:rPr lang="en-US" sz="2000" b="1" dirty="0">
                <a:latin typeface="Arial Narrow" panose="020B0606020202030204" pitchFamily="34" charset="0"/>
              </a:rPr>
              <a:t>))</a:t>
            </a:r>
          </a:p>
          <a:p>
            <a:r>
              <a:rPr lang="en-US" sz="2000" b="1" dirty="0" err="1">
                <a:latin typeface="Arial Narrow" panose="020B0606020202030204" pitchFamily="34" charset="0"/>
              </a:rPr>
              <a:t>i</a:t>
            </a:r>
            <a:r>
              <a:rPr lang="en-US" sz="2000" b="1" dirty="0">
                <a:latin typeface="Arial Narrow" panose="020B0606020202030204" pitchFamily="34" charset="0"/>
              </a:rPr>
              <a:t> = </a:t>
            </a:r>
            <a:r>
              <a:rPr lang="en-US" sz="2000" b="1" dirty="0" err="1">
                <a:latin typeface="Arial Narrow" panose="020B0606020202030204" pitchFamily="34" charset="0"/>
              </a:rPr>
              <a:t>i</a:t>
            </a:r>
            <a:r>
              <a:rPr lang="en-US" sz="2000" b="1" dirty="0">
                <a:latin typeface="Arial Narrow" panose="020B0606020202030204" pitchFamily="34" charset="0"/>
              </a:rPr>
              <a:t> + 1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4215" y="3836022"/>
            <a:ext cx="3992137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i</a:t>
            </a:r>
            <a:r>
              <a:rPr lang="en-US" sz="2000" b="1" dirty="0"/>
              <a:t> = 1</a:t>
            </a:r>
          </a:p>
          <a:p>
            <a:r>
              <a:rPr lang="en-US" sz="2000" b="1" dirty="0"/>
              <a:t>while (</a:t>
            </a:r>
            <a:r>
              <a:rPr lang="en-US" sz="2000" b="1" dirty="0" err="1"/>
              <a:t>i</a:t>
            </a:r>
            <a:r>
              <a:rPr lang="en-US" sz="2000" b="1" dirty="0"/>
              <a:t> &lt;= 10):</a:t>
            </a:r>
          </a:p>
          <a:p>
            <a:pPr lvl="1"/>
            <a:r>
              <a:rPr lang="en-US" sz="2000" b="1" dirty="0"/>
              <a:t>print ('</a:t>
            </a:r>
            <a:r>
              <a:rPr lang="en-US" sz="2000" b="1" dirty="0" err="1"/>
              <a:t>i</a:t>
            </a:r>
            <a:r>
              <a:rPr lang="en-US" sz="2000" b="1" dirty="0"/>
              <a:t> = %d' % (</a:t>
            </a:r>
            <a:r>
              <a:rPr lang="en-US" sz="2000" b="1" dirty="0" err="1"/>
              <a:t>i</a:t>
            </a:r>
            <a:r>
              <a:rPr lang="en-US" sz="2000" b="1" dirty="0"/>
              <a:t>))</a:t>
            </a:r>
          </a:p>
          <a:p>
            <a:pPr lvl="1"/>
            <a:r>
              <a:rPr lang="en-US" sz="2000" b="1" dirty="0" err="1"/>
              <a:t>i</a:t>
            </a:r>
            <a:r>
              <a:rPr lang="en-US" sz="2000" b="1" dirty="0"/>
              <a:t> = </a:t>
            </a:r>
            <a:r>
              <a:rPr lang="en-US" sz="2000" b="1" dirty="0" err="1"/>
              <a:t>i</a:t>
            </a:r>
            <a:r>
              <a:rPr lang="en-US" sz="2000" b="1" dirty="0"/>
              <a:t> - 1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cxnSp>
        <p:nvCxnSpPr>
          <p:cNvPr id="19" name="Curved Connector 18"/>
          <p:cNvCxnSpPr>
            <a:cxnSpLocks/>
            <a:endCxn id="5" idx="0"/>
          </p:cNvCxnSpPr>
          <p:nvPr/>
        </p:nvCxnSpPr>
        <p:spPr>
          <a:xfrm>
            <a:off x="6828265" y="2937933"/>
            <a:ext cx="2312019" cy="898089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8">
            <a:extLst>
              <a:ext uri="{FF2B5EF4-FFF2-40B4-BE49-F238E27FC236}">
                <a16:creationId xmlns:a16="http://schemas.microsoft.com/office/drawing/2014/main" id="{0AA47D35-A01A-472B-82A4-9D13B075F4F0}"/>
              </a:ext>
            </a:extLst>
          </p:cNvPr>
          <p:cNvCxnSpPr>
            <a:cxnSpLocks/>
            <a:endCxn id="4" idx="1"/>
          </p:cNvCxnSpPr>
          <p:nvPr/>
        </p:nvCxnSpPr>
        <p:spPr>
          <a:xfrm rot="16200000" flipH="1">
            <a:off x="292498" y="3418640"/>
            <a:ext cx="1833666" cy="324538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47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Erroneous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looping condition is not met before entering the loop.</a:t>
            </a:r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3831" y="2836867"/>
            <a:ext cx="267629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 Narrow" panose="020B0606020202030204" pitchFamily="34" charset="0"/>
              </a:rPr>
              <a:t>i</a:t>
            </a:r>
            <a:r>
              <a:rPr lang="en-US" sz="2000" b="1" dirty="0">
                <a:latin typeface="Arial Narrow" panose="020B0606020202030204" pitchFamily="34" charset="0"/>
              </a:rPr>
              <a:t> = 10</a:t>
            </a:r>
          </a:p>
          <a:p>
            <a:r>
              <a:rPr lang="en-US" sz="2000" b="1" dirty="0">
                <a:latin typeface="Arial Narrow" panose="020B0606020202030204" pitchFamily="34" charset="0"/>
              </a:rPr>
              <a:t>while (</a:t>
            </a:r>
            <a:r>
              <a:rPr lang="en-US" sz="2000" b="1" dirty="0" err="1">
                <a:latin typeface="Arial Narrow" panose="020B0606020202030204" pitchFamily="34" charset="0"/>
              </a:rPr>
              <a:t>i</a:t>
            </a:r>
            <a:r>
              <a:rPr lang="en-US" sz="2000" b="1" dirty="0">
                <a:latin typeface="Arial Narrow" panose="020B0606020202030204" pitchFamily="34" charset="0"/>
              </a:rPr>
              <a:t> &lt; 10):</a:t>
            </a:r>
          </a:p>
          <a:p>
            <a:pPr lvl="1"/>
            <a:r>
              <a:rPr lang="en-US" sz="2000" b="1" dirty="0">
                <a:latin typeface="Arial Narrow" panose="020B0606020202030204" pitchFamily="34" charset="0"/>
              </a:rPr>
              <a:t>print ('</a:t>
            </a:r>
            <a:r>
              <a:rPr lang="en-US" sz="2000" b="1" dirty="0" err="1">
                <a:latin typeface="Arial Narrow" panose="020B0606020202030204" pitchFamily="34" charset="0"/>
              </a:rPr>
              <a:t>i</a:t>
            </a:r>
            <a:r>
              <a:rPr lang="en-US" sz="2000" b="1" dirty="0">
                <a:latin typeface="Arial Narrow" panose="020B0606020202030204" pitchFamily="34" charset="0"/>
              </a:rPr>
              <a:t> = %d' % (</a:t>
            </a:r>
            <a:r>
              <a:rPr lang="en-US" sz="2000" b="1" dirty="0" err="1">
                <a:latin typeface="Arial Narrow" panose="020B0606020202030204" pitchFamily="34" charset="0"/>
              </a:rPr>
              <a:t>i</a:t>
            </a:r>
            <a:r>
              <a:rPr lang="en-US" sz="2000" b="1" dirty="0">
                <a:latin typeface="Arial Narrow" panose="020B0606020202030204" pitchFamily="34" charset="0"/>
              </a:rPr>
              <a:t>))</a:t>
            </a:r>
          </a:p>
          <a:p>
            <a:pPr lvl="1"/>
            <a:r>
              <a:rPr lang="en-US" sz="2000" b="1" dirty="0" err="1">
                <a:latin typeface="Arial Narrow" panose="020B0606020202030204" pitchFamily="34" charset="0"/>
              </a:rPr>
              <a:t>i</a:t>
            </a:r>
            <a:r>
              <a:rPr lang="en-US" sz="2000" b="1" dirty="0">
                <a:latin typeface="Arial Narrow" panose="020B0606020202030204" pitchFamily="34" charset="0"/>
              </a:rPr>
              <a:t> = </a:t>
            </a:r>
            <a:r>
              <a:rPr lang="en-US" sz="2000" b="1" dirty="0" err="1">
                <a:latin typeface="Arial Narrow" panose="020B0606020202030204" pitchFamily="34" charset="0"/>
              </a:rPr>
              <a:t>i</a:t>
            </a:r>
            <a:r>
              <a:rPr lang="en-US" sz="2000" b="1" dirty="0">
                <a:latin typeface="Arial Narrow" panose="020B0606020202030204" pitchFamily="34" charset="0"/>
              </a:rPr>
              <a:t> + 1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1668" y="3615642"/>
            <a:ext cx="347174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for </a:t>
            </a:r>
            <a:r>
              <a:rPr lang="en-US" sz="2000" b="1" dirty="0" err="1"/>
              <a:t>i</a:t>
            </a:r>
            <a:r>
              <a:rPr lang="en-US" sz="2000" b="1" dirty="0"/>
              <a:t> in range (5, 0, 2):</a:t>
            </a:r>
          </a:p>
          <a:p>
            <a:r>
              <a:rPr lang="en-US" sz="2000" b="1" dirty="0"/>
              <a:t>	print ('</a:t>
            </a:r>
            <a:r>
              <a:rPr lang="en-US" sz="2000" b="1" dirty="0" err="1"/>
              <a:t>i</a:t>
            </a:r>
            <a:r>
              <a:rPr lang="en-US" sz="2000" b="1" dirty="0"/>
              <a:t> = %d' % (</a:t>
            </a:r>
            <a:r>
              <a:rPr lang="en-US" sz="2000" b="1" dirty="0" err="1"/>
              <a:t>i</a:t>
            </a:r>
            <a:r>
              <a:rPr lang="en-US" sz="2000" b="1" dirty="0"/>
              <a:t>))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1995" y="4661232"/>
            <a:ext cx="3668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range (1, 4, 1)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(1, 2, 3)</a:t>
            </a:r>
          </a:p>
          <a:p>
            <a:r>
              <a:rPr lang="en-US" dirty="0"/>
              <a:t>range (4, 1, -1)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(4, 3, 2)</a:t>
            </a:r>
          </a:p>
          <a:p>
            <a:r>
              <a:rPr lang="en-US" dirty="0"/>
              <a:t>range (1, 5, 2)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(1, 3)</a:t>
            </a:r>
          </a:p>
          <a:p>
            <a:r>
              <a:rPr lang="en-US" dirty="0"/>
              <a:t>range (5, 0, 2)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406710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 Loops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408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the loop executes the proper number of times.</a:t>
            </a:r>
          </a:p>
          <a:p>
            <a:r>
              <a:rPr lang="en-US" dirty="0"/>
              <a:t>Test conditions:</a:t>
            </a:r>
          </a:p>
          <a:p>
            <a:pPr lvl="1"/>
            <a:r>
              <a:rPr lang="en-US" dirty="0"/>
              <a:t>Loop does not run</a:t>
            </a:r>
          </a:p>
          <a:p>
            <a:pPr lvl="1"/>
            <a:r>
              <a:rPr lang="en-US" dirty="0"/>
              <a:t>Loop runs exactly once</a:t>
            </a:r>
          </a:p>
          <a:p>
            <a:pPr lvl="1"/>
            <a:r>
              <a:rPr lang="en-US" dirty="0"/>
              <a:t>Loop runs exactly N times</a:t>
            </a:r>
          </a:p>
        </p:txBody>
      </p:sp>
    </p:spTree>
    <p:extLst>
      <p:ext uri="{BB962C8B-B14F-4D97-AF65-F5344CB8AC3E}">
        <p14:creationId xmlns:p14="http://schemas.microsoft.com/office/powerpoint/2010/main" val="175126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5626-4867-4A56-81D3-EE8D36CC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Tracing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4736B-0FAB-44E7-9BB0-88B8B33FD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Tracing code:</a:t>
            </a:r>
          </a:p>
          <a:p>
            <a:pPr lvl="1">
              <a:defRPr/>
            </a:pPr>
            <a:r>
              <a:rPr lang="en-US" dirty="0"/>
              <a:t>Examine each statement in sequence</a:t>
            </a:r>
          </a:p>
          <a:p>
            <a:pPr lvl="1">
              <a:defRPr/>
            </a:pPr>
            <a:r>
              <a:rPr lang="en-US" dirty="0"/>
              <a:t>Perform whatever tasks the statement requires, recording values of interest</a:t>
            </a:r>
          </a:p>
          <a:p>
            <a:pPr lvl="2">
              <a:defRPr/>
            </a:pPr>
            <a:r>
              <a:rPr lang="en-US" dirty="0"/>
              <a:t>Usually requires that the value of each variable is recorded</a:t>
            </a:r>
          </a:p>
          <a:p>
            <a:pPr lvl="1">
              <a:defRPr/>
            </a:pPr>
            <a:r>
              <a:rPr lang="en-US" dirty="0"/>
              <a:t>Result of tracing could be the value of one or more variables, or the output generated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altLang="en-US" b="1" dirty="0"/>
              <a:t>Very</a:t>
            </a:r>
            <a:r>
              <a:rPr lang="en-US" altLang="en-US" dirty="0"/>
              <a:t> important skill for debugging!</a:t>
            </a:r>
          </a:p>
          <a:p>
            <a:pPr lvl="1">
              <a:defRPr/>
            </a:pPr>
            <a:r>
              <a:rPr lang="en-US" altLang="en-US" dirty="0"/>
              <a:t>Can be done by hand, or by using print statements to display intermediate values during the execution of the loop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66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Loop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413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- Multiplication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Produce a multiplication table from </a:t>
            </a:r>
            <a:r>
              <a:rPr lang="en-US" b="1" dirty="0"/>
              <a:t>1</a:t>
            </a:r>
            <a:r>
              <a:rPr lang="en-US" dirty="0"/>
              <a:t> to some </a:t>
            </a:r>
            <a:r>
              <a:rPr lang="en-US" b="1" dirty="0"/>
              <a:t>value</a:t>
            </a:r>
            <a:r>
              <a:rPr lang="en-US" dirty="0"/>
              <a:t> inputted by user: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637" y="4529493"/>
            <a:ext cx="5682363" cy="1553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58" y="2738793"/>
            <a:ext cx="82296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65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Christmas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that will print a triangle of a height provided by the user. For example:</a:t>
            </a:r>
          </a:p>
          <a:p>
            <a:pPr lvl="1"/>
            <a:r>
              <a:rPr lang="en-US" dirty="0"/>
              <a:t>If the height is 3, the triangle will look like: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If the height is 10, the triangle will look like: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7346" y="3077964"/>
            <a:ext cx="17284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</a:t>
            </a:r>
          </a:p>
          <a:p>
            <a:pPr algn="ctr"/>
            <a:r>
              <a:rPr lang="en-US" dirty="0"/>
              <a:t>***</a:t>
            </a:r>
          </a:p>
          <a:p>
            <a:pPr algn="ctr"/>
            <a:r>
              <a:rPr lang="en-US" dirty="0"/>
              <a:t>*****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7103" y="3800169"/>
            <a:ext cx="3103757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*</a:t>
            </a:r>
          </a:p>
          <a:p>
            <a:pPr algn="ctr"/>
            <a:r>
              <a:rPr lang="en-US" b="1" dirty="0"/>
              <a:t>***</a:t>
            </a:r>
          </a:p>
          <a:p>
            <a:pPr algn="ctr"/>
            <a:r>
              <a:rPr lang="en-US" b="1" dirty="0"/>
              <a:t>*****</a:t>
            </a:r>
          </a:p>
          <a:p>
            <a:pPr algn="ctr"/>
            <a:r>
              <a:rPr lang="en-US" b="1" dirty="0"/>
              <a:t>*******</a:t>
            </a:r>
          </a:p>
          <a:p>
            <a:pPr algn="ctr"/>
            <a:r>
              <a:rPr lang="en-US" b="1" dirty="0"/>
              <a:t>*********</a:t>
            </a:r>
          </a:p>
          <a:p>
            <a:pPr algn="ctr"/>
            <a:r>
              <a:rPr lang="en-US" b="1" dirty="0"/>
              <a:t>***********</a:t>
            </a:r>
          </a:p>
          <a:p>
            <a:pPr algn="ctr"/>
            <a:r>
              <a:rPr lang="en-US" b="1" dirty="0"/>
              <a:t>*************</a:t>
            </a:r>
          </a:p>
          <a:p>
            <a:pPr algn="ctr"/>
            <a:r>
              <a:rPr lang="en-US" b="1" dirty="0"/>
              <a:t>***************</a:t>
            </a:r>
          </a:p>
          <a:p>
            <a:pPr algn="ctr"/>
            <a:r>
              <a:rPr lang="en-US" b="1" dirty="0"/>
              <a:t>*****************</a:t>
            </a:r>
          </a:p>
          <a:p>
            <a:pPr algn="ctr"/>
            <a:r>
              <a:rPr lang="en-US" b="1" dirty="0"/>
              <a:t>*******************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9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Compare Loop Types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For vs While</a:t>
            </a:r>
          </a:p>
        </p:txBody>
      </p:sp>
    </p:spTree>
    <p:extLst>
      <p:ext uri="{BB962C8B-B14F-4D97-AF65-F5344CB8AC3E}">
        <p14:creationId xmlns:p14="http://schemas.microsoft.com/office/powerpoint/2010/main" val="255012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- Christmas Tree Solution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601" y="2262168"/>
            <a:ext cx="9336797" cy="2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6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62628" y="153752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- Christmas Tree Solution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367864-7777-4CDC-9623-2DA7E346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89" y="2485647"/>
            <a:ext cx="10187678" cy="24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41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functions.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in Python – Developing for/while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87416" y="1622549"/>
            <a:ext cx="3404584" cy="4351338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092018" y="2392569"/>
            <a:ext cx="4424609" cy="230832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= 0</a:t>
            </a:r>
          </a:p>
          <a:p>
            <a:endParaRPr lang="en-CA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CA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range(0,10,1):</a:t>
            </a:r>
          </a:p>
          <a:p>
            <a:r>
              <a:rPr lang="en-CA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sum = sum  + </a:t>
            </a:r>
            <a:r>
              <a:rPr lang="en-CA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CA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CA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print(sum)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5099" y="2388449"/>
            <a:ext cx="4424609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= 0</a:t>
            </a:r>
          </a:p>
          <a:p>
            <a:r>
              <a:rPr lang="nn-NO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= 0</a:t>
            </a:r>
          </a:p>
          <a:p>
            <a:r>
              <a:rPr lang="nn-NO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 i &lt; 10:</a:t>
            </a:r>
          </a:p>
          <a:p>
            <a:r>
              <a:rPr lang="nn-NO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sum = sum + i</a:t>
            </a:r>
          </a:p>
          <a:p>
            <a:r>
              <a:rPr lang="nn-NO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 = i + 1</a:t>
            </a:r>
          </a:p>
          <a:p>
            <a:r>
              <a:rPr lang="nn-NO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print(sum)</a:t>
            </a:r>
            <a:endParaRPr lang="en-CA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628" y="1434163"/>
            <a:ext cx="5277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following are equivalent loops:</a:t>
            </a:r>
          </a:p>
        </p:txBody>
      </p:sp>
    </p:spTree>
    <p:extLst>
      <p:ext uri="{BB962C8B-B14F-4D97-AF65-F5344CB8AC3E}">
        <p14:creationId xmlns:p14="http://schemas.microsoft.com/office/powerpoint/2010/main" val="300224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Break/Continue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393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867F6-55BA-4CD2-AACE-86FDE9FE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Break and Continue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6FF3-D836-4058-B07D-556CCDDFE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Allow a loop iteration to end prematurely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break</a:t>
            </a:r>
          </a:p>
          <a:p>
            <a:pPr lvl="1">
              <a:defRPr/>
            </a:pPr>
            <a:r>
              <a:rPr lang="en-US" dirty="0"/>
              <a:t>Entire loop ends immediately</a:t>
            </a:r>
          </a:p>
          <a:p>
            <a:pPr lvl="1">
              <a:defRPr/>
            </a:pPr>
            <a:r>
              <a:rPr lang="en-US" dirty="0"/>
              <a:t>Execution continues at the first statement after the loop body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continue</a:t>
            </a:r>
          </a:p>
          <a:p>
            <a:pPr lvl="1">
              <a:defRPr/>
            </a:pPr>
            <a:r>
              <a:rPr lang="en-US" dirty="0"/>
              <a:t>Current iteration ends immediately</a:t>
            </a:r>
          </a:p>
          <a:p>
            <a:pPr lvl="1">
              <a:defRPr/>
            </a:pPr>
            <a:r>
              <a:rPr lang="en-US" dirty="0"/>
              <a:t>Execution returns to the top of the loop</a:t>
            </a:r>
          </a:p>
          <a:p>
            <a:pPr lvl="2">
              <a:defRPr/>
            </a:pPr>
            <a:r>
              <a:rPr lang="en-US" dirty="0"/>
              <a:t>In a for loop, the next item in the list is used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286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Nesting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039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Loops are powerful components in programming</a:t>
            </a:r>
          </a:p>
          <a:p>
            <a:r>
              <a:rPr lang="en-US" dirty="0"/>
              <a:t>A loop can be the body of another loop, and so on</a:t>
            </a:r>
          </a:p>
          <a:p>
            <a:r>
              <a:rPr lang="en-US" dirty="0"/>
              <a:t>Different types of loops  can be combined together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7150" y="3388114"/>
            <a:ext cx="7783551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while</a:t>
            </a:r>
            <a:r>
              <a:rPr lang="en-US" dirty="0"/>
              <a:t> (logical expression):</a:t>
            </a:r>
          </a:p>
          <a:p>
            <a:r>
              <a:rPr lang="en-US" dirty="0"/>
              <a:t>	first part of while loop body</a:t>
            </a:r>
          </a:p>
          <a:p>
            <a:r>
              <a:rPr lang="en-US" dirty="0"/>
              <a:t>	</a:t>
            </a:r>
            <a:r>
              <a:rPr lang="en-US" b="1" dirty="0"/>
              <a:t>for </a:t>
            </a:r>
            <a:r>
              <a:rPr lang="en-US" dirty="0"/>
              <a:t>&lt;variable&gt; in &lt;something that can be iterated&gt;:</a:t>
            </a:r>
          </a:p>
          <a:p>
            <a:r>
              <a:rPr lang="en-US" dirty="0"/>
              <a:t>		body of the for loop</a:t>
            </a:r>
          </a:p>
          <a:p>
            <a:r>
              <a:rPr lang="en-US" dirty="0"/>
              <a:t>	remainder of the while loop body</a:t>
            </a:r>
          </a:p>
          <a:p>
            <a:r>
              <a:rPr lang="en-US" dirty="0"/>
              <a:t>remainder of the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7151" y="5155037"/>
            <a:ext cx="7783551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while </a:t>
            </a:r>
            <a:r>
              <a:rPr lang="en-US" dirty="0"/>
              <a:t>(</a:t>
            </a:r>
            <a:r>
              <a:rPr lang="en-US" i="1" dirty="0"/>
              <a:t>logical expression</a:t>
            </a:r>
            <a:r>
              <a:rPr lang="en-US" dirty="0"/>
              <a:t>)</a:t>
            </a:r>
            <a:r>
              <a:rPr lang="en-US" b="1" dirty="0"/>
              <a:t>:                                             </a:t>
            </a:r>
            <a:r>
              <a:rPr lang="en-US" dirty="0"/>
              <a:t>#outer loop</a:t>
            </a:r>
          </a:p>
          <a:p>
            <a:r>
              <a:rPr lang="en-US" dirty="0"/>
              <a:t>	first part of while loop body</a:t>
            </a:r>
          </a:p>
          <a:p>
            <a:r>
              <a:rPr lang="en-US" b="1" dirty="0"/>
              <a:t>	while </a:t>
            </a:r>
            <a:r>
              <a:rPr lang="en-US" dirty="0"/>
              <a:t>(</a:t>
            </a:r>
            <a:r>
              <a:rPr lang="en-US" i="1" dirty="0"/>
              <a:t>logical expression</a:t>
            </a:r>
            <a:r>
              <a:rPr lang="en-US" dirty="0"/>
              <a:t>)</a:t>
            </a:r>
            <a:r>
              <a:rPr lang="en-US" b="1" dirty="0"/>
              <a:t>:                           </a:t>
            </a:r>
            <a:r>
              <a:rPr lang="en-US" dirty="0"/>
              <a:t>#inner loop</a:t>
            </a:r>
          </a:p>
          <a:p>
            <a:r>
              <a:rPr lang="en-US" i="1" dirty="0"/>
              <a:t>		body of the inner while loop</a:t>
            </a:r>
          </a:p>
          <a:p>
            <a:r>
              <a:rPr lang="en-US" i="1" dirty="0"/>
              <a:t>	remainder of the outer while loop</a:t>
            </a:r>
          </a:p>
          <a:p>
            <a:r>
              <a:rPr lang="en-US" i="1" dirty="0"/>
              <a:t>remainder of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4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7337502" cy="20313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while </a:t>
            </a:r>
            <a:r>
              <a:rPr lang="en-US" dirty="0"/>
              <a:t>(</a:t>
            </a:r>
            <a:r>
              <a:rPr lang="en-US" i="1" dirty="0"/>
              <a:t>logical expression</a:t>
            </a:r>
            <a:r>
              <a:rPr lang="en-US" dirty="0"/>
              <a:t>)</a:t>
            </a:r>
            <a:r>
              <a:rPr lang="en-US" b="1" dirty="0"/>
              <a:t>:                                                 </a:t>
            </a:r>
            <a:r>
              <a:rPr lang="en-US" dirty="0"/>
              <a:t># outer while loop</a:t>
            </a:r>
          </a:p>
          <a:p>
            <a:pPr lvl="1"/>
            <a:r>
              <a:rPr lang="en-US" b="1" dirty="0"/>
              <a:t>for </a:t>
            </a:r>
            <a:r>
              <a:rPr lang="en-US" dirty="0"/>
              <a:t>&lt;variable&gt; in &lt;something that can be iterated&gt;</a:t>
            </a:r>
            <a:r>
              <a:rPr lang="en-US" b="1" dirty="0"/>
              <a:t>:</a:t>
            </a:r>
          </a:p>
          <a:p>
            <a:pPr lvl="2"/>
            <a:r>
              <a:rPr lang="en-US" b="1" dirty="0"/>
              <a:t>while </a:t>
            </a:r>
            <a:r>
              <a:rPr lang="en-US" dirty="0"/>
              <a:t>(</a:t>
            </a:r>
            <a:r>
              <a:rPr lang="en-US" i="1" dirty="0"/>
              <a:t>logical expression</a:t>
            </a:r>
            <a:r>
              <a:rPr lang="en-US" dirty="0"/>
              <a:t>)</a:t>
            </a:r>
            <a:r>
              <a:rPr lang="en-US" b="1" dirty="0"/>
              <a:t>:                               </a:t>
            </a:r>
            <a:r>
              <a:rPr lang="en-US" dirty="0"/>
              <a:t># inner while loop</a:t>
            </a:r>
          </a:p>
          <a:p>
            <a:pPr lvl="2"/>
            <a:r>
              <a:rPr lang="en-US" dirty="0"/>
              <a:t>	body of the inner while loop</a:t>
            </a:r>
          </a:p>
          <a:p>
            <a:pPr lvl="2"/>
            <a:r>
              <a:rPr lang="en-US" i="1" dirty="0"/>
              <a:t>reminder of the for loop</a:t>
            </a:r>
          </a:p>
          <a:p>
            <a:pPr lvl="1"/>
            <a:r>
              <a:rPr lang="en-US" i="1" dirty="0"/>
              <a:t>remainder of the outer while loop</a:t>
            </a:r>
          </a:p>
          <a:p>
            <a:r>
              <a:rPr lang="en-US" i="1" dirty="0"/>
              <a:t>remainder of the program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1" y="4289982"/>
            <a:ext cx="7337502" cy="20313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while </a:t>
            </a:r>
            <a:r>
              <a:rPr lang="en-US" dirty="0"/>
              <a:t>(</a:t>
            </a:r>
            <a:r>
              <a:rPr lang="en-US" i="1" dirty="0"/>
              <a:t>logical expression</a:t>
            </a:r>
            <a:r>
              <a:rPr lang="en-US" dirty="0"/>
              <a:t>)</a:t>
            </a:r>
            <a:r>
              <a:rPr lang="en-US" b="1" dirty="0"/>
              <a:t>:                                                   </a:t>
            </a:r>
            <a:r>
              <a:rPr lang="en-US" dirty="0"/>
              <a:t># 1st while loop</a:t>
            </a:r>
          </a:p>
          <a:p>
            <a:pPr lvl="1"/>
            <a:r>
              <a:rPr lang="en-US" b="1" dirty="0"/>
              <a:t>while </a:t>
            </a:r>
            <a:r>
              <a:rPr lang="en-US" dirty="0"/>
              <a:t>(</a:t>
            </a:r>
            <a:r>
              <a:rPr lang="en-US" i="1" dirty="0"/>
              <a:t>logical expression</a:t>
            </a:r>
            <a:r>
              <a:rPr lang="en-US" dirty="0"/>
              <a:t>)</a:t>
            </a:r>
            <a:r>
              <a:rPr lang="en-US" b="1" dirty="0"/>
              <a:t>:                                          </a:t>
            </a:r>
            <a:r>
              <a:rPr lang="en-US" dirty="0"/>
              <a:t># 2nd while loop</a:t>
            </a:r>
          </a:p>
          <a:p>
            <a:pPr lvl="2"/>
            <a:r>
              <a:rPr lang="en-US" b="1" dirty="0"/>
              <a:t>while </a:t>
            </a:r>
            <a:r>
              <a:rPr lang="en-US" dirty="0"/>
              <a:t>(</a:t>
            </a:r>
            <a:r>
              <a:rPr lang="en-US" i="1" dirty="0"/>
              <a:t>logical expression</a:t>
            </a:r>
            <a:r>
              <a:rPr lang="en-US" dirty="0"/>
              <a:t>)</a:t>
            </a:r>
            <a:r>
              <a:rPr lang="en-US" b="1" dirty="0"/>
              <a:t>:                                 </a:t>
            </a:r>
            <a:r>
              <a:rPr lang="en-US" dirty="0"/>
              <a:t># 3nd while loop</a:t>
            </a:r>
          </a:p>
          <a:p>
            <a:pPr lvl="2"/>
            <a:r>
              <a:rPr lang="en-US" dirty="0"/>
              <a:t>	body of the 3rd while loop</a:t>
            </a:r>
          </a:p>
          <a:p>
            <a:pPr lvl="2"/>
            <a:r>
              <a:rPr lang="en-US" i="1" dirty="0"/>
              <a:t>remainder of the 2nd while loop</a:t>
            </a:r>
          </a:p>
          <a:p>
            <a:pPr lvl="1"/>
            <a:r>
              <a:rPr lang="en-US" i="1" dirty="0"/>
              <a:t>remainder of the 1st while loop</a:t>
            </a:r>
          </a:p>
          <a:p>
            <a:r>
              <a:rPr lang="en-US" i="1" dirty="0"/>
              <a:t>remainder of the program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42970" y="3678128"/>
            <a:ext cx="339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 do need to make sure your program is still readable.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856950"/>
            <a:ext cx="264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Indentation is critical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9766" y="2666028"/>
            <a:ext cx="1077952" cy="11909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1568" y="4190554"/>
            <a:ext cx="1039851" cy="13516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55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4853" y="3216464"/>
            <a:ext cx="496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for </a:t>
            </a:r>
            <a:r>
              <a:rPr lang="en-US" sz="2400" b="1" dirty="0" err="1">
                <a:latin typeface="Arial Narrow" panose="020B0606020202030204" pitchFamily="34" charset="0"/>
              </a:rPr>
              <a:t>i</a:t>
            </a:r>
            <a:r>
              <a:rPr lang="en-US" sz="2400" b="1" dirty="0">
                <a:latin typeface="Arial Narrow" panose="020B0606020202030204" pitchFamily="34" charset="0"/>
              </a:rPr>
              <a:t> in range (1, 3, 1):</a:t>
            </a:r>
          </a:p>
          <a:p>
            <a:pPr lvl="1"/>
            <a:r>
              <a:rPr lang="en-US" sz="2400" b="1" dirty="0">
                <a:latin typeface="Arial Narrow" panose="020B0606020202030204" pitchFamily="34" charset="0"/>
              </a:rPr>
              <a:t>for j in range (1, 4, 1):</a:t>
            </a:r>
          </a:p>
          <a:p>
            <a:pPr lvl="1"/>
            <a:r>
              <a:rPr lang="en-US" sz="2400" b="1" dirty="0">
                <a:latin typeface="Arial Narrow" panose="020B0606020202030204" pitchFamily="34" charset="0"/>
              </a:rPr>
              <a:t>	print (“</a:t>
            </a:r>
            <a:r>
              <a:rPr lang="en-US" sz="2400" b="1" dirty="0" err="1">
                <a:latin typeface="Arial Narrow" panose="020B0606020202030204" pitchFamily="34" charset="0"/>
              </a:rPr>
              <a:t>i</a:t>
            </a:r>
            <a:r>
              <a:rPr lang="en-US" sz="2400" b="1" dirty="0">
                <a:latin typeface="Arial Narrow" panose="020B0606020202030204" pitchFamily="34" charset="0"/>
              </a:rPr>
              <a:t> = %d, j = %d” % (</a:t>
            </a:r>
            <a:r>
              <a:rPr lang="en-US" sz="2400" b="1" dirty="0" err="1">
                <a:latin typeface="Arial Narrow" panose="020B0606020202030204" pitchFamily="34" charset="0"/>
              </a:rPr>
              <a:t>i</a:t>
            </a:r>
            <a:r>
              <a:rPr lang="en-US" sz="2400" b="1" dirty="0">
                <a:latin typeface="Arial Narrow" panose="020B0606020202030204" pitchFamily="34" charset="0"/>
              </a:rPr>
              <a:t>, j))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	print ('---------------------')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49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Microsoft Office PowerPoint</Application>
  <PresentationFormat>Widescreen</PresentationFormat>
  <Paragraphs>177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Courier New</vt:lpstr>
      <vt:lpstr>Office Theme</vt:lpstr>
      <vt:lpstr>Repetition: Loop Usage</vt:lpstr>
      <vt:lpstr>Compare Loop Types</vt:lpstr>
      <vt:lpstr>Loops in Python – Developing for/while</vt:lpstr>
      <vt:lpstr>Break/Continue</vt:lpstr>
      <vt:lpstr>Break and Continue</vt:lpstr>
      <vt:lpstr>Nesting</vt:lpstr>
      <vt:lpstr>Nested loops</vt:lpstr>
      <vt:lpstr>Nested loops</vt:lpstr>
      <vt:lpstr>Example</vt:lpstr>
      <vt:lpstr>Example</vt:lpstr>
      <vt:lpstr>Loop Errors</vt:lpstr>
      <vt:lpstr>Infinite loop</vt:lpstr>
      <vt:lpstr>Erroneous loops</vt:lpstr>
      <vt:lpstr>Testing Loops</vt:lpstr>
      <vt:lpstr>Testing loops</vt:lpstr>
      <vt:lpstr>Tracing</vt:lpstr>
      <vt:lpstr>Loop Practice</vt:lpstr>
      <vt:lpstr>Practice - Multiplication Table</vt:lpstr>
      <vt:lpstr>Christmas tree</vt:lpstr>
      <vt:lpstr>Practice - Christmas Tree Solution 1</vt:lpstr>
      <vt:lpstr>Practice - Christmas Tree Solution 2</vt:lpstr>
      <vt:lpstr>Onward to …  functions.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2020-08-24T23:45:06Z</dcterms:created>
  <dcterms:modified xsi:type="dcterms:W3CDTF">2020-09-08T20:18:29Z</dcterms:modified>
</cp:coreProperties>
</file>