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492" r:id="rId3"/>
    <p:sldId id="447" r:id="rId4"/>
    <p:sldId id="504" r:id="rId5"/>
    <p:sldId id="450" r:id="rId6"/>
    <p:sldId id="493" r:id="rId7"/>
    <p:sldId id="451" r:id="rId8"/>
    <p:sldId id="452" r:id="rId9"/>
    <p:sldId id="494" r:id="rId10"/>
    <p:sldId id="453" r:id="rId11"/>
    <p:sldId id="454" r:id="rId12"/>
    <p:sldId id="455" r:id="rId13"/>
    <p:sldId id="501" r:id="rId14"/>
    <p:sldId id="506" r:id="rId15"/>
    <p:sldId id="440" r:id="rId16"/>
    <p:sldId id="502" r:id="rId17"/>
    <p:sldId id="442" r:id="rId18"/>
    <p:sldId id="491" r:id="rId19"/>
    <p:sldId id="503" r:id="rId20"/>
    <p:sldId id="505" r:id="rId21"/>
    <p:sldId id="438" r:id="rId22"/>
    <p:sldId id="496" r:id="rId23"/>
    <p:sldId id="497" r:id="rId24"/>
    <p:sldId id="381" r:id="rId25"/>
    <p:sldId id="339" r:id="rId26"/>
    <p:sldId id="402" r:id="rId27"/>
    <p:sldId id="498" r:id="rId28"/>
    <p:sldId id="403" r:id="rId29"/>
    <p:sldId id="499" r:id="rId30"/>
    <p:sldId id="444" r:id="rId31"/>
    <p:sldId id="490" r:id="rId32"/>
    <p:sldId id="500" r:id="rId33"/>
    <p:sldId id="349" r:id="rId34"/>
    <p:sldId id="439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E09B9-87DF-437C-A711-F8DE006B80F3}" v="1" dt="2020-09-08T20:18:45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EFF5F-FB13-46E1-88DF-74628EB3DCE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296D9D-D21C-4F5C-AF9F-59510F8C7C68}">
      <dgm:prSet/>
      <dgm:spPr/>
      <dgm:t>
        <a:bodyPr/>
        <a:lstStyle/>
        <a:p>
          <a:r>
            <a:rPr lang="en-US"/>
            <a:t>Post-test loops</a:t>
          </a:r>
        </a:p>
      </dgm:t>
    </dgm:pt>
    <dgm:pt modelId="{C6687F0B-709F-4213-AA79-CA8DB08E4F65}" type="parTrans" cxnId="{41802649-B532-4986-A3A7-83B26CEDC8EE}">
      <dgm:prSet/>
      <dgm:spPr/>
      <dgm:t>
        <a:bodyPr/>
        <a:lstStyle/>
        <a:p>
          <a:endParaRPr lang="en-US"/>
        </a:p>
      </dgm:t>
    </dgm:pt>
    <dgm:pt modelId="{AE7542C1-F422-4D99-8186-72F31DC57DCE}" type="sibTrans" cxnId="{41802649-B532-4986-A3A7-83B26CEDC8EE}">
      <dgm:prSet/>
      <dgm:spPr/>
      <dgm:t>
        <a:bodyPr/>
        <a:lstStyle/>
        <a:p>
          <a:endParaRPr lang="en-US"/>
        </a:p>
      </dgm:t>
    </dgm:pt>
    <dgm:pt modelId="{921A8703-3AE8-43D3-8350-A0EB0D21995E}">
      <dgm:prSet/>
      <dgm:spPr/>
      <dgm:t>
        <a:bodyPr/>
        <a:lstStyle/>
        <a:p>
          <a:r>
            <a:rPr lang="en-US"/>
            <a:t>Checking the looping condition </a:t>
          </a:r>
          <a:r>
            <a:rPr lang="en-US" i="1"/>
            <a:t>after </a:t>
          </a:r>
          <a:r>
            <a:rPr lang="en-US"/>
            <a:t>executing the body of the loop.</a:t>
          </a:r>
        </a:p>
      </dgm:t>
    </dgm:pt>
    <dgm:pt modelId="{A6FE7C29-CA28-4988-AF82-1E9F42B5476D}" type="parTrans" cxnId="{5E4ED841-88B2-4C5B-9FAE-D45186A5C108}">
      <dgm:prSet/>
      <dgm:spPr/>
      <dgm:t>
        <a:bodyPr/>
        <a:lstStyle/>
        <a:p>
          <a:endParaRPr lang="en-US"/>
        </a:p>
      </dgm:t>
    </dgm:pt>
    <dgm:pt modelId="{E1CFF868-6423-471D-8ACA-874A2ED0285B}" type="sibTrans" cxnId="{5E4ED841-88B2-4C5B-9FAE-D45186A5C108}">
      <dgm:prSet/>
      <dgm:spPr/>
      <dgm:t>
        <a:bodyPr/>
        <a:lstStyle/>
        <a:p>
          <a:endParaRPr lang="en-US"/>
        </a:p>
      </dgm:t>
    </dgm:pt>
    <dgm:pt modelId="{3BD3A946-265C-4E88-AF0C-3BDCBEFAAB15}">
      <dgm:prSet/>
      <dgm:spPr/>
      <dgm:t>
        <a:bodyPr/>
        <a:lstStyle/>
        <a:p>
          <a:r>
            <a:rPr lang="en-US" dirty="0"/>
            <a:t>The loop body executes at least </a:t>
          </a:r>
          <a:r>
            <a:rPr lang="en-US" i="1" dirty="0"/>
            <a:t>one </a:t>
          </a:r>
          <a:r>
            <a:rPr lang="en-US" dirty="0"/>
            <a:t>time.</a:t>
          </a:r>
        </a:p>
      </dgm:t>
    </dgm:pt>
    <dgm:pt modelId="{9FE3A38F-01F8-4F0D-8171-7B8925823B0B}" type="parTrans" cxnId="{993C016A-73D2-488A-A49C-CD04374614C1}">
      <dgm:prSet/>
      <dgm:spPr/>
      <dgm:t>
        <a:bodyPr/>
        <a:lstStyle/>
        <a:p>
          <a:endParaRPr lang="en-US"/>
        </a:p>
      </dgm:t>
    </dgm:pt>
    <dgm:pt modelId="{FAF2CF85-EB63-467F-B082-5BF24E8B20E0}" type="sibTrans" cxnId="{993C016A-73D2-488A-A49C-CD04374614C1}">
      <dgm:prSet/>
      <dgm:spPr/>
      <dgm:t>
        <a:bodyPr/>
        <a:lstStyle/>
        <a:p>
          <a:endParaRPr lang="en-US"/>
        </a:p>
      </dgm:t>
    </dgm:pt>
    <dgm:pt modelId="{39D628D4-3CF1-4403-BA28-6C6D49B0785D}">
      <dgm:prSet/>
      <dgm:spPr/>
      <dgm:t>
        <a:bodyPr/>
        <a:lstStyle/>
        <a:p>
          <a:r>
            <a:rPr lang="en-US"/>
            <a:t>Pre-test loops</a:t>
          </a:r>
        </a:p>
      </dgm:t>
    </dgm:pt>
    <dgm:pt modelId="{B645E256-7818-499F-AADC-113C86530381}" type="parTrans" cxnId="{C464EB03-0E1D-4D74-BB35-15DF21A0E6E5}">
      <dgm:prSet/>
      <dgm:spPr/>
      <dgm:t>
        <a:bodyPr/>
        <a:lstStyle/>
        <a:p>
          <a:endParaRPr lang="en-US"/>
        </a:p>
      </dgm:t>
    </dgm:pt>
    <dgm:pt modelId="{CCED9488-C765-4EC3-816D-9BAD38D9E04E}" type="sibTrans" cxnId="{C464EB03-0E1D-4D74-BB35-15DF21A0E6E5}">
      <dgm:prSet/>
      <dgm:spPr/>
      <dgm:t>
        <a:bodyPr/>
        <a:lstStyle/>
        <a:p>
          <a:endParaRPr lang="en-US"/>
        </a:p>
      </dgm:t>
    </dgm:pt>
    <dgm:pt modelId="{0C9F0FCF-3726-4371-8196-2D6AF4C64047}">
      <dgm:prSet/>
      <dgm:spPr/>
      <dgm:t>
        <a:bodyPr/>
        <a:lstStyle/>
        <a:p>
          <a:r>
            <a:rPr lang="en-US"/>
            <a:t>Checking the looping condition </a:t>
          </a:r>
          <a:r>
            <a:rPr lang="en-US" i="1"/>
            <a:t>before </a:t>
          </a:r>
          <a:r>
            <a:rPr lang="en-US"/>
            <a:t>executing the body of the loop.</a:t>
          </a:r>
        </a:p>
      </dgm:t>
    </dgm:pt>
    <dgm:pt modelId="{A69AC5E9-84D1-44E9-9C39-6D8D3A15A651}" type="parTrans" cxnId="{B8C9152A-B558-4C89-9C69-ABB984E01A59}">
      <dgm:prSet/>
      <dgm:spPr/>
      <dgm:t>
        <a:bodyPr/>
        <a:lstStyle/>
        <a:p>
          <a:endParaRPr lang="en-US"/>
        </a:p>
      </dgm:t>
    </dgm:pt>
    <dgm:pt modelId="{108AEE9B-8468-4C8D-901F-D432C44BFEFB}" type="sibTrans" cxnId="{B8C9152A-B558-4C89-9C69-ABB984E01A59}">
      <dgm:prSet/>
      <dgm:spPr/>
      <dgm:t>
        <a:bodyPr/>
        <a:lstStyle/>
        <a:p>
          <a:endParaRPr lang="en-US"/>
        </a:p>
      </dgm:t>
    </dgm:pt>
    <dgm:pt modelId="{8021D6FE-7523-4EAB-A448-6CB82BE59FAA}">
      <dgm:prSet/>
      <dgm:spPr/>
      <dgm:t>
        <a:bodyPr/>
        <a:lstStyle/>
        <a:p>
          <a:r>
            <a:rPr lang="en-US" dirty="0"/>
            <a:t>The loop body executes </a:t>
          </a:r>
          <a:r>
            <a:rPr lang="en-US" i="1" dirty="0"/>
            <a:t>zero or more </a:t>
          </a:r>
          <a:r>
            <a:rPr lang="en-US" dirty="0"/>
            <a:t>times.</a:t>
          </a:r>
        </a:p>
      </dgm:t>
    </dgm:pt>
    <dgm:pt modelId="{EA91E7D6-C4BC-40F7-AD4B-98BD01529544}" type="parTrans" cxnId="{D65D7408-3571-40D7-A5BF-F3623C438DC9}">
      <dgm:prSet/>
      <dgm:spPr/>
      <dgm:t>
        <a:bodyPr/>
        <a:lstStyle/>
        <a:p>
          <a:endParaRPr lang="en-US"/>
        </a:p>
      </dgm:t>
    </dgm:pt>
    <dgm:pt modelId="{CDF93B8A-ACF5-4AAA-8812-0F777CCDECEA}" type="sibTrans" cxnId="{D65D7408-3571-40D7-A5BF-F3623C438DC9}">
      <dgm:prSet/>
      <dgm:spPr/>
      <dgm:t>
        <a:bodyPr/>
        <a:lstStyle/>
        <a:p>
          <a:endParaRPr lang="en-US"/>
        </a:p>
      </dgm:t>
    </dgm:pt>
    <dgm:pt modelId="{A2578554-412A-4E7D-BBD3-FFF1818D39FD}" type="pres">
      <dgm:prSet presAssocID="{85CEFF5F-FB13-46E1-88DF-74628EB3DCE0}" presName="linear" presStyleCnt="0">
        <dgm:presLayoutVars>
          <dgm:dir/>
          <dgm:animLvl val="lvl"/>
          <dgm:resizeHandles val="exact"/>
        </dgm:presLayoutVars>
      </dgm:prSet>
      <dgm:spPr/>
    </dgm:pt>
    <dgm:pt modelId="{107AA724-01E1-4143-9B24-1721A1B9E9CD}" type="pres">
      <dgm:prSet presAssocID="{4C296D9D-D21C-4F5C-AF9F-59510F8C7C68}" presName="parentLin" presStyleCnt="0"/>
      <dgm:spPr/>
    </dgm:pt>
    <dgm:pt modelId="{9E5D6148-DC0D-4467-8C0F-E95AD42DA3FF}" type="pres">
      <dgm:prSet presAssocID="{4C296D9D-D21C-4F5C-AF9F-59510F8C7C68}" presName="parentLeftMargin" presStyleLbl="node1" presStyleIdx="0" presStyleCnt="2"/>
      <dgm:spPr/>
    </dgm:pt>
    <dgm:pt modelId="{BCEC4A76-8C05-4011-A024-269220E968A8}" type="pres">
      <dgm:prSet presAssocID="{4C296D9D-D21C-4F5C-AF9F-59510F8C7C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69C667-EB5E-40A6-9128-C91CCC448B94}" type="pres">
      <dgm:prSet presAssocID="{4C296D9D-D21C-4F5C-AF9F-59510F8C7C68}" presName="negativeSpace" presStyleCnt="0"/>
      <dgm:spPr/>
    </dgm:pt>
    <dgm:pt modelId="{2E0E9719-06EA-406C-8704-F225BBDF9A69}" type="pres">
      <dgm:prSet presAssocID="{4C296D9D-D21C-4F5C-AF9F-59510F8C7C68}" presName="childText" presStyleLbl="conFgAcc1" presStyleIdx="0" presStyleCnt="2">
        <dgm:presLayoutVars>
          <dgm:bulletEnabled val="1"/>
        </dgm:presLayoutVars>
      </dgm:prSet>
      <dgm:spPr/>
    </dgm:pt>
    <dgm:pt modelId="{3674FEED-A3BE-4337-B47D-6F423DFDB6C7}" type="pres">
      <dgm:prSet presAssocID="{AE7542C1-F422-4D99-8186-72F31DC57DCE}" presName="spaceBetweenRectangles" presStyleCnt="0"/>
      <dgm:spPr/>
    </dgm:pt>
    <dgm:pt modelId="{727BD47B-7905-450C-8133-CDDA4AEE1167}" type="pres">
      <dgm:prSet presAssocID="{39D628D4-3CF1-4403-BA28-6C6D49B0785D}" presName="parentLin" presStyleCnt="0"/>
      <dgm:spPr/>
    </dgm:pt>
    <dgm:pt modelId="{1C2F1EA2-218F-4C07-8AFB-5BFCF3F21725}" type="pres">
      <dgm:prSet presAssocID="{39D628D4-3CF1-4403-BA28-6C6D49B0785D}" presName="parentLeftMargin" presStyleLbl="node1" presStyleIdx="0" presStyleCnt="2"/>
      <dgm:spPr/>
    </dgm:pt>
    <dgm:pt modelId="{DCD86632-5F83-4D14-B4D2-06D61921F6B5}" type="pres">
      <dgm:prSet presAssocID="{39D628D4-3CF1-4403-BA28-6C6D49B078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007ED0-6492-4A2A-BE8B-BC1029306D9E}" type="pres">
      <dgm:prSet presAssocID="{39D628D4-3CF1-4403-BA28-6C6D49B0785D}" presName="negativeSpace" presStyleCnt="0"/>
      <dgm:spPr/>
    </dgm:pt>
    <dgm:pt modelId="{854C1B9E-7E09-4482-B722-F3A94E124EB8}" type="pres">
      <dgm:prSet presAssocID="{39D628D4-3CF1-4403-BA28-6C6D49B078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87A1401-1F23-4AF7-A89F-4D88D471E610}" type="presOf" srcId="{921A8703-3AE8-43D3-8350-A0EB0D21995E}" destId="{2E0E9719-06EA-406C-8704-F225BBDF9A69}" srcOrd="0" destOrd="0" presId="urn:microsoft.com/office/officeart/2005/8/layout/list1"/>
    <dgm:cxn modelId="{C464EB03-0E1D-4D74-BB35-15DF21A0E6E5}" srcId="{85CEFF5F-FB13-46E1-88DF-74628EB3DCE0}" destId="{39D628D4-3CF1-4403-BA28-6C6D49B0785D}" srcOrd="1" destOrd="0" parTransId="{B645E256-7818-499F-AADC-113C86530381}" sibTransId="{CCED9488-C765-4EC3-816D-9BAD38D9E04E}"/>
    <dgm:cxn modelId="{D65D7408-3571-40D7-A5BF-F3623C438DC9}" srcId="{39D628D4-3CF1-4403-BA28-6C6D49B0785D}" destId="{8021D6FE-7523-4EAB-A448-6CB82BE59FAA}" srcOrd="1" destOrd="0" parTransId="{EA91E7D6-C4BC-40F7-AD4B-98BD01529544}" sibTransId="{CDF93B8A-ACF5-4AAA-8812-0F777CCDECEA}"/>
    <dgm:cxn modelId="{B8C9152A-B558-4C89-9C69-ABB984E01A59}" srcId="{39D628D4-3CF1-4403-BA28-6C6D49B0785D}" destId="{0C9F0FCF-3726-4371-8196-2D6AF4C64047}" srcOrd="0" destOrd="0" parTransId="{A69AC5E9-84D1-44E9-9C39-6D8D3A15A651}" sibTransId="{108AEE9B-8468-4C8D-901F-D432C44BFEFB}"/>
    <dgm:cxn modelId="{6076322D-0657-4DB3-8A3F-13057D26A525}" type="presOf" srcId="{4C296D9D-D21C-4F5C-AF9F-59510F8C7C68}" destId="{9E5D6148-DC0D-4467-8C0F-E95AD42DA3FF}" srcOrd="0" destOrd="0" presId="urn:microsoft.com/office/officeart/2005/8/layout/list1"/>
    <dgm:cxn modelId="{0F845835-53DC-4AE0-9DFD-1B1AC8DF53A8}" type="presOf" srcId="{0C9F0FCF-3726-4371-8196-2D6AF4C64047}" destId="{854C1B9E-7E09-4482-B722-F3A94E124EB8}" srcOrd="0" destOrd="0" presId="urn:microsoft.com/office/officeart/2005/8/layout/list1"/>
    <dgm:cxn modelId="{B7E7A15B-AF46-49BA-BF5C-03EF84254F84}" type="presOf" srcId="{4C296D9D-D21C-4F5C-AF9F-59510F8C7C68}" destId="{BCEC4A76-8C05-4011-A024-269220E968A8}" srcOrd="1" destOrd="0" presId="urn:microsoft.com/office/officeart/2005/8/layout/list1"/>
    <dgm:cxn modelId="{5E4ED841-88B2-4C5B-9FAE-D45186A5C108}" srcId="{4C296D9D-D21C-4F5C-AF9F-59510F8C7C68}" destId="{921A8703-3AE8-43D3-8350-A0EB0D21995E}" srcOrd="0" destOrd="0" parTransId="{A6FE7C29-CA28-4988-AF82-1E9F42B5476D}" sibTransId="{E1CFF868-6423-471D-8ACA-874A2ED0285B}"/>
    <dgm:cxn modelId="{41802649-B532-4986-A3A7-83B26CEDC8EE}" srcId="{85CEFF5F-FB13-46E1-88DF-74628EB3DCE0}" destId="{4C296D9D-D21C-4F5C-AF9F-59510F8C7C68}" srcOrd="0" destOrd="0" parTransId="{C6687F0B-709F-4213-AA79-CA8DB08E4F65}" sibTransId="{AE7542C1-F422-4D99-8186-72F31DC57DCE}"/>
    <dgm:cxn modelId="{993C016A-73D2-488A-A49C-CD04374614C1}" srcId="{4C296D9D-D21C-4F5C-AF9F-59510F8C7C68}" destId="{3BD3A946-265C-4E88-AF0C-3BDCBEFAAB15}" srcOrd="1" destOrd="0" parTransId="{9FE3A38F-01F8-4F0D-8171-7B8925823B0B}" sibTransId="{FAF2CF85-EB63-467F-B082-5BF24E8B20E0}"/>
    <dgm:cxn modelId="{4FA04B8F-AE62-4BD2-B391-3304FD62B7BE}" type="presOf" srcId="{8021D6FE-7523-4EAB-A448-6CB82BE59FAA}" destId="{854C1B9E-7E09-4482-B722-F3A94E124EB8}" srcOrd="0" destOrd="1" presId="urn:microsoft.com/office/officeart/2005/8/layout/list1"/>
    <dgm:cxn modelId="{11C882A3-9129-494D-852A-2FA515CE09C0}" type="presOf" srcId="{39D628D4-3CF1-4403-BA28-6C6D49B0785D}" destId="{DCD86632-5F83-4D14-B4D2-06D61921F6B5}" srcOrd="1" destOrd="0" presId="urn:microsoft.com/office/officeart/2005/8/layout/list1"/>
    <dgm:cxn modelId="{7A6B54BF-74BE-450F-877E-62564AB3E981}" type="presOf" srcId="{39D628D4-3CF1-4403-BA28-6C6D49B0785D}" destId="{1C2F1EA2-218F-4C07-8AFB-5BFCF3F21725}" srcOrd="0" destOrd="0" presId="urn:microsoft.com/office/officeart/2005/8/layout/list1"/>
    <dgm:cxn modelId="{CC8725DA-B510-4908-A2C2-AA94C175DEE1}" type="presOf" srcId="{85CEFF5F-FB13-46E1-88DF-74628EB3DCE0}" destId="{A2578554-412A-4E7D-BBD3-FFF1818D39FD}" srcOrd="0" destOrd="0" presId="urn:microsoft.com/office/officeart/2005/8/layout/list1"/>
    <dgm:cxn modelId="{DAA462F5-C21A-41C1-871F-8DD3A00FDEEC}" type="presOf" srcId="{3BD3A946-265C-4E88-AF0C-3BDCBEFAAB15}" destId="{2E0E9719-06EA-406C-8704-F225BBDF9A69}" srcOrd="0" destOrd="1" presId="urn:microsoft.com/office/officeart/2005/8/layout/list1"/>
    <dgm:cxn modelId="{F7D5D776-C198-4669-9109-682D1D99A524}" type="presParOf" srcId="{A2578554-412A-4E7D-BBD3-FFF1818D39FD}" destId="{107AA724-01E1-4143-9B24-1721A1B9E9CD}" srcOrd="0" destOrd="0" presId="urn:microsoft.com/office/officeart/2005/8/layout/list1"/>
    <dgm:cxn modelId="{CCEB1BD3-9008-427D-974D-1C8C7D42A811}" type="presParOf" srcId="{107AA724-01E1-4143-9B24-1721A1B9E9CD}" destId="{9E5D6148-DC0D-4467-8C0F-E95AD42DA3FF}" srcOrd="0" destOrd="0" presId="urn:microsoft.com/office/officeart/2005/8/layout/list1"/>
    <dgm:cxn modelId="{6F26409B-C3CD-4930-A59A-0C153F9FE1B5}" type="presParOf" srcId="{107AA724-01E1-4143-9B24-1721A1B9E9CD}" destId="{BCEC4A76-8C05-4011-A024-269220E968A8}" srcOrd="1" destOrd="0" presId="urn:microsoft.com/office/officeart/2005/8/layout/list1"/>
    <dgm:cxn modelId="{5D93BFDF-34B4-471C-9200-0CC6F86354CF}" type="presParOf" srcId="{A2578554-412A-4E7D-BBD3-FFF1818D39FD}" destId="{9469C667-EB5E-40A6-9128-C91CCC448B94}" srcOrd="1" destOrd="0" presId="urn:microsoft.com/office/officeart/2005/8/layout/list1"/>
    <dgm:cxn modelId="{FB41D46C-F910-409C-9788-7A3C80F57072}" type="presParOf" srcId="{A2578554-412A-4E7D-BBD3-FFF1818D39FD}" destId="{2E0E9719-06EA-406C-8704-F225BBDF9A69}" srcOrd="2" destOrd="0" presId="urn:microsoft.com/office/officeart/2005/8/layout/list1"/>
    <dgm:cxn modelId="{10112994-7F9C-42FB-956C-BD3F4E7500F3}" type="presParOf" srcId="{A2578554-412A-4E7D-BBD3-FFF1818D39FD}" destId="{3674FEED-A3BE-4337-B47D-6F423DFDB6C7}" srcOrd="3" destOrd="0" presId="urn:microsoft.com/office/officeart/2005/8/layout/list1"/>
    <dgm:cxn modelId="{E877D1D8-F104-4A5E-994F-65B8A7CF13CE}" type="presParOf" srcId="{A2578554-412A-4E7D-BBD3-FFF1818D39FD}" destId="{727BD47B-7905-450C-8133-CDDA4AEE1167}" srcOrd="4" destOrd="0" presId="urn:microsoft.com/office/officeart/2005/8/layout/list1"/>
    <dgm:cxn modelId="{399D6FA3-B1C6-46D9-812F-0114CDF2CC41}" type="presParOf" srcId="{727BD47B-7905-450C-8133-CDDA4AEE1167}" destId="{1C2F1EA2-218F-4C07-8AFB-5BFCF3F21725}" srcOrd="0" destOrd="0" presId="urn:microsoft.com/office/officeart/2005/8/layout/list1"/>
    <dgm:cxn modelId="{6D00D921-F2D0-40C5-885C-B8E14CDE018D}" type="presParOf" srcId="{727BD47B-7905-450C-8133-CDDA4AEE1167}" destId="{DCD86632-5F83-4D14-B4D2-06D61921F6B5}" srcOrd="1" destOrd="0" presId="urn:microsoft.com/office/officeart/2005/8/layout/list1"/>
    <dgm:cxn modelId="{341CC08D-BB6D-420C-928C-D0050B4B70EE}" type="presParOf" srcId="{A2578554-412A-4E7D-BBD3-FFF1818D39FD}" destId="{B5007ED0-6492-4A2A-BE8B-BC1029306D9E}" srcOrd="5" destOrd="0" presId="urn:microsoft.com/office/officeart/2005/8/layout/list1"/>
    <dgm:cxn modelId="{1DAAE7A9-85CC-4C1A-8927-E4A5F317BD4E}" type="presParOf" srcId="{A2578554-412A-4E7D-BBD3-FFF1818D39FD}" destId="{854C1B9E-7E09-4482-B722-F3A94E124E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9719-06EA-406C-8704-F225BBDF9A69}">
      <dsp:nvSpPr>
        <dsp:cNvPr id="0" name=""/>
        <dsp:cNvSpPr/>
      </dsp:nvSpPr>
      <dsp:spPr>
        <a:xfrm>
          <a:off x="0" y="371843"/>
          <a:ext cx="5257800" cy="231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479044" rIns="40806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Checking the looping condition </a:t>
          </a:r>
          <a:r>
            <a:rPr lang="en-US" sz="2300" i="1" kern="1200"/>
            <a:t>after </a:t>
          </a:r>
          <a:r>
            <a:rPr lang="en-US" sz="2300" kern="1200"/>
            <a:t>executing the body of the loop.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loop body executes at least </a:t>
          </a:r>
          <a:r>
            <a:rPr lang="en-US" sz="2300" i="1" kern="1200" dirty="0"/>
            <a:t>one </a:t>
          </a:r>
          <a:r>
            <a:rPr lang="en-US" sz="2300" kern="1200" dirty="0"/>
            <a:t>time.</a:t>
          </a:r>
        </a:p>
      </dsp:txBody>
      <dsp:txXfrm>
        <a:off x="0" y="371843"/>
        <a:ext cx="5257800" cy="2318400"/>
      </dsp:txXfrm>
    </dsp:sp>
    <dsp:sp modelId="{BCEC4A76-8C05-4011-A024-269220E968A8}">
      <dsp:nvSpPr>
        <dsp:cNvPr id="0" name=""/>
        <dsp:cNvSpPr/>
      </dsp:nvSpPr>
      <dsp:spPr>
        <a:xfrm>
          <a:off x="262890" y="32363"/>
          <a:ext cx="368046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Post-test loops</a:t>
          </a:r>
        </a:p>
      </dsp:txBody>
      <dsp:txXfrm>
        <a:off x="296034" y="65507"/>
        <a:ext cx="3614172" cy="612672"/>
      </dsp:txXfrm>
    </dsp:sp>
    <dsp:sp modelId="{854C1B9E-7E09-4482-B722-F3A94E124EB8}">
      <dsp:nvSpPr>
        <dsp:cNvPr id="0" name=""/>
        <dsp:cNvSpPr/>
      </dsp:nvSpPr>
      <dsp:spPr>
        <a:xfrm>
          <a:off x="0" y="3153923"/>
          <a:ext cx="5257800" cy="231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479044" rIns="40806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Checking the looping condition </a:t>
          </a:r>
          <a:r>
            <a:rPr lang="en-US" sz="2300" i="1" kern="1200"/>
            <a:t>before </a:t>
          </a:r>
          <a:r>
            <a:rPr lang="en-US" sz="2300" kern="1200"/>
            <a:t>executing the body of the loop.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loop body executes </a:t>
          </a:r>
          <a:r>
            <a:rPr lang="en-US" sz="2300" i="1" kern="1200" dirty="0"/>
            <a:t>zero or more </a:t>
          </a:r>
          <a:r>
            <a:rPr lang="en-US" sz="2300" kern="1200" dirty="0"/>
            <a:t>times.</a:t>
          </a:r>
        </a:p>
      </dsp:txBody>
      <dsp:txXfrm>
        <a:off x="0" y="3153923"/>
        <a:ext cx="5257800" cy="2318400"/>
      </dsp:txXfrm>
    </dsp:sp>
    <dsp:sp modelId="{DCD86632-5F83-4D14-B4D2-06D61921F6B5}">
      <dsp:nvSpPr>
        <dsp:cNvPr id="0" name=""/>
        <dsp:cNvSpPr/>
      </dsp:nvSpPr>
      <dsp:spPr>
        <a:xfrm>
          <a:off x="262890" y="2814444"/>
          <a:ext cx="368046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Pre-test loops</a:t>
          </a:r>
        </a:p>
      </dsp:txBody>
      <dsp:txXfrm>
        <a:off x="296034" y="2847588"/>
        <a:ext cx="36141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BB82-FF16-4BEC-9FD3-0DEF9BE140B2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1464D-08CD-472D-A3DB-6F5ABB8011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9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22B3-C2C9-4ED2-88FD-86F8BD4DEE1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9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22B3-C2C9-4ED2-88FD-86F8BD4DEE1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0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22B3-C2C9-4ED2-88FD-86F8BD4DEE1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22B3-C2C9-4ED2-88FD-86F8BD4DEE1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6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A922B3-C2C9-4ED2-88FD-86F8BD4DEE1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1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DB01F88-93C4-4186-A5BE-4B431EC90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AA0C495-1D5B-429E-A041-3AEDB5CE4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691FC4F-24CC-40D2-A811-EB09A3665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9C0938-19A4-40E2-9503-CCCA0FC3ED99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5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Repetition: Loop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Initialize loop control</a:t>
            </a:r>
          </a:p>
          <a:p>
            <a:pPr marL="0" indent="0">
              <a:buNone/>
            </a:pPr>
            <a:r>
              <a:rPr lang="en-US" dirty="0"/>
              <a:t>2. Check the condition</a:t>
            </a:r>
          </a:p>
          <a:p>
            <a:pPr marL="457200" lvl="1" indent="0">
              <a:buNone/>
            </a:pPr>
            <a:r>
              <a:rPr lang="en-US" b="1" dirty="0"/>
              <a:t>False</a:t>
            </a:r>
            <a:r>
              <a:rPr lang="en-US" dirty="0">
                <a:sym typeface="Wingdings" panose="05000000000000000000" pitchFamily="2" charset="2"/>
              </a:rPr>
              <a:t> s</a:t>
            </a:r>
            <a:r>
              <a:rPr lang="en-US" dirty="0"/>
              <a:t>top the loop, skip the body, </a:t>
            </a:r>
          </a:p>
          <a:p>
            <a:pPr marL="457200" lvl="1" indent="0">
              <a:buNone/>
            </a:pPr>
            <a:r>
              <a:rPr lang="en-US" dirty="0"/>
              <a:t>	        go to the rest of program</a:t>
            </a:r>
          </a:p>
          <a:p>
            <a:pPr marL="457200" lvl="1" indent="0">
              <a:buNone/>
            </a:pPr>
            <a:r>
              <a:rPr lang="en-US" b="1" dirty="0"/>
              <a:t>True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Execute the body of the loop</a:t>
            </a:r>
          </a:p>
          <a:p>
            <a:pPr marL="0" indent="0">
              <a:buNone/>
            </a:pPr>
            <a:r>
              <a:rPr lang="en-US" dirty="0"/>
              <a:t>4. Update the loop control</a:t>
            </a:r>
          </a:p>
          <a:p>
            <a:pPr marL="0" indent="0">
              <a:buNone/>
            </a:pPr>
            <a:r>
              <a:rPr lang="en-US" dirty="0"/>
              <a:t>5. Repeat from step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81837" y="21721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Initialization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8981837" y="1459440"/>
            <a:ext cx="2330605" cy="1134870"/>
          </a:xfrm>
          <a:prstGeom prst="flowChartDecisi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Condition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4140" y="4451708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Condition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5790" y="313183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Body of the loop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89742" y="5771581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Remainder of</a:t>
            </a:r>
          </a:p>
          <a:p>
            <a:pPr algn="ctr"/>
            <a:r>
              <a:rPr lang="en-US" dirty="0"/>
              <a:t>the code</a:t>
            </a:r>
          </a:p>
        </p:txBody>
      </p:sp>
      <p:cxnSp>
        <p:nvCxnSpPr>
          <p:cNvPr id="21" name="Straight Arrow Connector 20"/>
          <p:cNvCxnSpPr>
            <a:stCxn id="16" idx="2"/>
            <a:endCxn id="17" idx="0"/>
          </p:cNvCxnSpPr>
          <p:nvPr/>
        </p:nvCxnSpPr>
        <p:spPr>
          <a:xfrm>
            <a:off x="10147140" y="1075859"/>
            <a:ext cx="0" cy="38358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Elbow Connector 22"/>
          <p:cNvCxnSpPr>
            <a:stCxn id="18" idx="1"/>
            <a:endCxn id="17" idx="1"/>
          </p:cNvCxnSpPr>
          <p:nvPr/>
        </p:nvCxnSpPr>
        <p:spPr>
          <a:xfrm rot="10800000">
            <a:off x="8981838" y="2026876"/>
            <a:ext cx="22303" cy="2854155"/>
          </a:xfrm>
          <a:prstGeom prst="bentConnector3">
            <a:avLst>
              <a:gd name="adj1" fmla="val 3624911"/>
            </a:avLst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Elbow Connector 23"/>
          <p:cNvCxnSpPr>
            <a:stCxn id="17" idx="3"/>
            <a:endCxn id="20" idx="3"/>
          </p:cNvCxnSpPr>
          <p:nvPr/>
        </p:nvCxnSpPr>
        <p:spPr>
          <a:xfrm>
            <a:off x="11312442" y="2026875"/>
            <a:ext cx="7905" cy="4174028"/>
          </a:xfrm>
          <a:prstGeom prst="bentConnector3">
            <a:avLst>
              <a:gd name="adj1" fmla="val 7082745"/>
            </a:avLst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7" idx="2"/>
            <a:endCxn id="19" idx="0"/>
          </p:cNvCxnSpPr>
          <p:nvPr/>
        </p:nvCxnSpPr>
        <p:spPr>
          <a:xfrm>
            <a:off x="10147140" y="2594310"/>
            <a:ext cx="3953" cy="53752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TextBox 25"/>
          <p:cNvSpPr txBox="1"/>
          <p:nvPr/>
        </p:nvSpPr>
        <p:spPr>
          <a:xfrm>
            <a:off x="10128789" y="2654300"/>
            <a:ext cx="6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00131" y="1690688"/>
            <a:ext cx="89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43" name="Straight Arrow Connector 42"/>
          <p:cNvCxnSpPr>
            <a:stCxn id="19" idx="2"/>
            <a:endCxn id="18" idx="0"/>
          </p:cNvCxnSpPr>
          <p:nvPr/>
        </p:nvCxnSpPr>
        <p:spPr>
          <a:xfrm>
            <a:off x="10151093" y="3990479"/>
            <a:ext cx="18350" cy="46122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3137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control is a variable used in the loop control statement </a:t>
            </a:r>
          </a:p>
          <a:p>
            <a:r>
              <a:rPr lang="en-US" dirty="0"/>
              <a:t>Loop control statement is a condition for loop execution</a:t>
            </a:r>
          </a:p>
          <a:p>
            <a:r>
              <a:rPr lang="en-US" dirty="0"/>
              <a:t>Python </a:t>
            </a:r>
            <a:r>
              <a:rPr lang="en-US" b="1" dirty="0"/>
              <a:t>stops</a:t>
            </a:r>
            <a:r>
              <a:rPr lang="en-US" dirty="0"/>
              <a:t> the loop execution </a:t>
            </a:r>
            <a:r>
              <a:rPr lang="en-US" b="1" dirty="0"/>
              <a:t>when</a:t>
            </a:r>
            <a:r>
              <a:rPr lang="en-US" dirty="0"/>
              <a:t> a </a:t>
            </a:r>
            <a:r>
              <a:rPr lang="en-US" b="1" dirty="0"/>
              <a:t>condition</a:t>
            </a:r>
            <a:r>
              <a:rPr lang="en-US" dirty="0"/>
              <a:t> is </a:t>
            </a:r>
            <a:r>
              <a:rPr lang="en-US" b="1" dirty="0"/>
              <a:t>no longer true</a:t>
            </a:r>
          </a:p>
          <a:p>
            <a:endParaRPr lang="en-US" dirty="0"/>
          </a:p>
          <a:p>
            <a:r>
              <a:rPr lang="en-US" dirty="0"/>
              <a:t>What happens if a loop control is not updated?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(Pre-emptive instructor comment)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Using “break” is not a good practice!</a:t>
            </a:r>
          </a:p>
        </p:txBody>
      </p:sp>
    </p:spTree>
    <p:extLst>
      <p:ext uri="{BB962C8B-B14F-4D97-AF65-F5344CB8AC3E}">
        <p14:creationId xmlns:p14="http://schemas.microsoft.com/office/powerpoint/2010/main" val="10251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 loops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 is checked </a:t>
            </a:r>
            <a:r>
              <a:rPr lang="en-US" b="1" dirty="0"/>
              <a:t>before </a:t>
            </a:r>
            <a:r>
              <a:rPr lang="en-US" dirty="0"/>
              <a:t>the body is executed</a:t>
            </a:r>
          </a:p>
          <a:p>
            <a:r>
              <a:rPr lang="en-US" dirty="0"/>
              <a:t>The loop body will be executed for </a:t>
            </a:r>
            <a:r>
              <a:rPr lang="en-US" b="1" dirty="0"/>
              <a:t>zero or more times</a:t>
            </a:r>
            <a:endParaRPr lang="en-US" dirty="0"/>
          </a:p>
          <a:p>
            <a:r>
              <a:rPr lang="en-US" dirty="0"/>
              <a:t>Available loops in Python	</a:t>
            </a:r>
          </a:p>
          <a:p>
            <a:pPr lvl="1"/>
            <a:r>
              <a:rPr lang="en-US" b="1" dirty="0"/>
              <a:t>for </a:t>
            </a:r>
            <a:r>
              <a:rPr lang="en-US" dirty="0"/>
              <a:t>loops</a:t>
            </a:r>
          </a:p>
          <a:p>
            <a:pPr lvl="1"/>
            <a:r>
              <a:rPr lang="en-US" b="1" dirty="0"/>
              <a:t>while </a:t>
            </a:r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2593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While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62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While loop (indeterminate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Executes as long as some </a:t>
            </a:r>
            <a:r>
              <a:rPr lang="en-GB" b="1" dirty="0"/>
              <a:t>condition</a:t>
            </a:r>
            <a:r>
              <a:rPr lang="en-GB" dirty="0"/>
              <a:t> is true</a:t>
            </a:r>
          </a:p>
          <a:p>
            <a:r>
              <a:rPr lang="en-GB" dirty="0"/>
              <a:t>A pre-tested loop</a:t>
            </a:r>
          </a:p>
          <a:p>
            <a:pPr lvl="1"/>
            <a:r>
              <a:rPr lang="en-GB" dirty="0"/>
              <a:t>loop </a:t>
            </a:r>
            <a:r>
              <a:rPr lang="en-GB" b="1" dirty="0"/>
              <a:t>condition</a:t>
            </a:r>
            <a:r>
              <a:rPr lang="en-GB" dirty="0"/>
              <a:t> is tested before the loop executes the first time</a:t>
            </a:r>
          </a:p>
          <a:p>
            <a:r>
              <a:rPr lang="en-GB" dirty="0"/>
              <a:t>General form: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038" y="3801809"/>
            <a:ext cx="589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body</a:t>
            </a:r>
          </a:p>
        </p:txBody>
      </p:sp>
    </p:spTree>
    <p:extLst>
      <p:ext uri="{BB962C8B-B14F-4D97-AF65-F5344CB8AC3E}">
        <p14:creationId xmlns:p14="http://schemas.microsoft.com/office/powerpoint/2010/main" val="12702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not known 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while</a:t>
            </a:r>
            <a:r>
              <a:rPr lang="en-US" b="1" dirty="0"/>
              <a:t> </a:t>
            </a:r>
            <a:r>
              <a:rPr lang="en-US" dirty="0"/>
              <a:t>loop</a:t>
            </a:r>
          </a:p>
          <a:p>
            <a:r>
              <a:rPr lang="en-CA" dirty="0"/>
              <a:t>H</a:t>
            </a:r>
            <a:r>
              <a:rPr lang="en-US" dirty="0"/>
              <a:t>ere 0 is a sentinel value (a value that indicates loop completion)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690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= int(input(‘Please enter number to add to sum’))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sum = 0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while (</a:t>
            </a:r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!= 0):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sum = sum + int(</a:t>
            </a:r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= input(‘</a:t>
            </a:r>
            <a:r>
              <a:rPr lang="en-US" sz="2400" dirty="0" err="1">
                <a:latin typeface="Arial Narrow" panose="020B0606020202030204" pitchFamily="34" charset="0"/>
              </a:rPr>
              <a:t>Plz</a:t>
            </a:r>
            <a:r>
              <a:rPr lang="en-US" sz="2400" dirty="0">
                <a:latin typeface="Arial Narrow" panose="020B0606020202030204" pitchFamily="34" charset="0"/>
              </a:rPr>
              <a:t> enter a number, ‘0’ to end')</a:t>
            </a:r>
          </a:p>
        </p:txBody>
      </p:sp>
    </p:spTree>
    <p:extLst>
      <p:ext uri="{BB962C8B-B14F-4D97-AF65-F5344CB8AC3E}">
        <p14:creationId xmlns:p14="http://schemas.microsoft.com/office/powerpoint/2010/main" val="98121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not known 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while</a:t>
            </a:r>
            <a:r>
              <a:rPr lang="en-US" b="1" dirty="0"/>
              <a:t> </a:t>
            </a:r>
            <a:r>
              <a:rPr lang="en-US" dirty="0"/>
              <a:t>loop</a:t>
            </a:r>
          </a:p>
          <a:p>
            <a:r>
              <a:rPr lang="en-CA" dirty="0"/>
              <a:t>H</a:t>
            </a:r>
            <a:r>
              <a:rPr lang="en-US" dirty="0"/>
              <a:t>ere 0 is a sentinel value (a value that indicates loop completion)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7205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= int(input(‘Please enter number to add to sum'))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sum = 0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while (</a:t>
            </a:r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!= 0):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sum = sum + int(</a:t>
            </a:r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sz="2400" dirty="0" err="1">
                <a:latin typeface="Arial Narrow" panose="020B0606020202030204" pitchFamily="34" charset="0"/>
              </a:rPr>
              <a:t>userinput</a:t>
            </a:r>
            <a:r>
              <a:rPr lang="en-US" sz="2400" dirty="0">
                <a:latin typeface="Arial Narrow" panose="020B0606020202030204" pitchFamily="34" charset="0"/>
              </a:rPr>
              <a:t> = input(‘</a:t>
            </a:r>
            <a:r>
              <a:rPr lang="en-US" sz="2400" dirty="0" err="1">
                <a:latin typeface="Arial Narrow" panose="020B0606020202030204" pitchFamily="34" charset="0"/>
              </a:rPr>
              <a:t>Plz</a:t>
            </a:r>
            <a:r>
              <a:rPr lang="en-US" sz="2400" dirty="0">
                <a:latin typeface="Arial Narrow" panose="020B0606020202030204" pitchFamily="34" charset="0"/>
              </a:rPr>
              <a:t> enter a number, ‘0’ to end')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64420" y="4549698"/>
            <a:ext cx="1137424" cy="20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4420" y="4885357"/>
            <a:ext cx="12600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5829" y="4633223"/>
            <a:ext cx="13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2060" y="5761949"/>
            <a:ext cx="13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8791" y="6361629"/>
            <a:ext cx="1784195" cy="37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of the loop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64419" y="4560850"/>
            <a:ext cx="1137424" cy="200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64419" y="4896509"/>
            <a:ext cx="126008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32409" y="5615859"/>
            <a:ext cx="1204330" cy="29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81490" y="6035469"/>
            <a:ext cx="665356" cy="450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4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833D9-62C1-4F76-A380-995009A0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15" y="78182"/>
            <a:ext cx="7799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69745-65EC-47EC-878A-6A4C5780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43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1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53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82D0A1-D282-4617-94D1-756A28B7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9653C4-3260-49F1-ACBB-5B01658E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far, we have learned…</a:t>
            </a:r>
          </a:p>
          <a:p>
            <a:pPr lvl="1"/>
            <a:r>
              <a:rPr lang="en-GB" dirty="0"/>
              <a:t>How to use variables</a:t>
            </a:r>
          </a:p>
          <a:p>
            <a:pPr lvl="1"/>
            <a:r>
              <a:rPr lang="en-GB" dirty="0"/>
              <a:t>Read values from the user</a:t>
            </a:r>
          </a:p>
          <a:p>
            <a:pPr lvl="1"/>
            <a:r>
              <a:rPr lang="en-GB" dirty="0"/>
              <a:t>Make decisions</a:t>
            </a:r>
          </a:p>
          <a:p>
            <a:pPr lvl="1"/>
            <a:r>
              <a:rPr lang="en-GB" dirty="0"/>
              <a:t>Compute a result</a:t>
            </a:r>
          </a:p>
          <a:p>
            <a:pPr lvl="1"/>
            <a:r>
              <a:rPr lang="en-GB" dirty="0"/>
              <a:t>Output a result</a:t>
            </a:r>
          </a:p>
          <a:p>
            <a:pPr lvl="1"/>
            <a:endParaRPr lang="en-GB" dirty="0"/>
          </a:p>
          <a:p>
            <a:r>
              <a:rPr lang="en-GB" dirty="0"/>
              <a:t>What if we want to perform a task several times?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7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 (determinate)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counting loop </a:t>
            </a:r>
          </a:p>
          <a:p>
            <a:pPr lvl="1"/>
            <a:r>
              <a:rPr lang="en-GB" dirty="0"/>
              <a:t>Typically used when we know how many times we need to perform a task in advance </a:t>
            </a:r>
          </a:p>
          <a:p>
            <a:pPr lvl="1"/>
            <a:r>
              <a:rPr lang="en-GB" dirty="0"/>
              <a:t>A pre-tested loop </a:t>
            </a:r>
          </a:p>
          <a:p>
            <a:pPr lvl="1"/>
            <a:endParaRPr lang="en-GB" dirty="0"/>
          </a:p>
          <a:p>
            <a:r>
              <a:rPr lang="en-GB" dirty="0"/>
              <a:t>General form: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038" y="3801809"/>
            <a:ext cx="589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body</a:t>
            </a:r>
          </a:p>
        </p:txBody>
      </p:sp>
    </p:spTree>
    <p:extLst>
      <p:ext uri="{BB962C8B-B14F-4D97-AF65-F5344CB8AC3E}">
        <p14:creationId xmlns:p14="http://schemas.microsoft.com/office/powerpoint/2010/main" val="268834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known </a:t>
            </a:r>
            <a:r>
              <a:rPr lang="en-US" b="1" dirty="0">
                <a:solidFill>
                  <a:srgbClr val="0070C0"/>
                </a:solidFill>
              </a:rPr>
              <a:t>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</a:t>
            </a:r>
            <a:r>
              <a:rPr lang="en-US" b="1" dirty="0"/>
              <a:t>for </a:t>
            </a:r>
            <a:r>
              <a:rPr lang="en-US" dirty="0"/>
              <a:t>loop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5898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last = int(input(‘Please enter number of iterations'))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total = 0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for </a:t>
            </a:r>
            <a:r>
              <a:rPr lang="en-US" sz="2400" dirty="0" err="1">
                <a:latin typeface="Arial Narrow" panose="020B0606020202030204" pitchFamily="34" charset="0"/>
              </a:rPr>
              <a:t>i</a:t>
            </a:r>
            <a:r>
              <a:rPr lang="en-US" sz="2400" dirty="0">
                <a:latin typeface="Arial Narrow" panose="020B0606020202030204" pitchFamily="34" charset="0"/>
              </a:rPr>
              <a:t> in range (1, last + 1, 1):  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total = total + </a:t>
            </a:r>
            <a:r>
              <a:rPr lang="en-US" sz="2400" dirty="0" err="1">
                <a:latin typeface="Arial Narrow" panose="020B0606020202030204" pitchFamily="34" charset="0"/>
              </a:rPr>
              <a:t>i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55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known </a:t>
            </a:r>
            <a:r>
              <a:rPr lang="en-US" b="1" dirty="0">
                <a:solidFill>
                  <a:srgbClr val="0070C0"/>
                </a:solidFill>
              </a:rPr>
              <a:t>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</a:t>
            </a:r>
            <a:r>
              <a:rPr lang="en-US" b="1" dirty="0"/>
              <a:t>for </a:t>
            </a:r>
            <a:r>
              <a:rPr lang="en-US" dirty="0"/>
              <a:t>loop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5898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last = int(input(‘Please enter number of iterations'))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total = 0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for </a:t>
            </a:r>
            <a:r>
              <a:rPr lang="en-US" sz="2400" dirty="0" err="1">
                <a:latin typeface="Arial Narrow" panose="020B0606020202030204" pitchFamily="34" charset="0"/>
              </a:rPr>
              <a:t>i</a:t>
            </a:r>
            <a:r>
              <a:rPr lang="en-US" sz="2400" dirty="0">
                <a:latin typeface="Arial Narrow" panose="020B0606020202030204" pitchFamily="34" charset="0"/>
              </a:rPr>
              <a:t> in range (1, last + 1, 1):  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total = total + </a:t>
            </a:r>
            <a:r>
              <a:rPr lang="en-US" sz="2400" dirty="0" err="1">
                <a:latin typeface="Arial Narrow" panose="020B0606020202030204" pitchFamily="34" charset="0"/>
              </a:rPr>
              <a:t>i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64420" y="4549698"/>
            <a:ext cx="1137424" cy="20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4420" y="4885357"/>
            <a:ext cx="12600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5829" y="4633223"/>
            <a:ext cx="13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Initialization</a:t>
            </a: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7092176" y="5163015"/>
            <a:ext cx="1226635" cy="5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8811" y="4978349"/>
            <a:ext cx="185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in (1, 2, 3)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32410" y="5553307"/>
            <a:ext cx="1081668" cy="34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2060" y="5761949"/>
            <a:ext cx="13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indentation</a:t>
            </a:r>
          </a:p>
        </p:txBody>
      </p:sp>
      <p:cxnSp>
        <p:nvCxnSpPr>
          <p:cNvPr id="20" name="Straight Arrow Connector 19"/>
          <p:cNvCxnSpPr>
            <a:endCxn id="3" idx="2"/>
          </p:cNvCxnSpPr>
          <p:nvPr/>
        </p:nvCxnSpPr>
        <p:spPr>
          <a:xfrm>
            <a:off x="5430644" y="5726151"/>
            <a:ext cx="665356" cy="45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7944" y="6063463"/>
            <a:ext cx="1784195" cy="37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of the loop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64419" y="4560850"/>
            <a:ext cx="1137424" cy="200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64419" y="4896509"/>
            <a:ext cx="126008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92175" y="5174167"/>
            <a:ext cx="1226635" cy="557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32409" y="5564459"/>
            <a:ext cx="1081668" cy="345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30643" y="5737303"/>
            <a:ext cx="665356" cy="450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3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was range()?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Python specific integer loop function</a:t>
            </a:r>
          </a:p>
        </p:txBody>
      </p:sp>
    </p:spTree>
    <p:extLst>
      <p:ext uri="{BB962C8B-B14F-4D97-AF65-F5344CB8AC3E}">
        <p14:creationId xmlns:p14="http://schemas.microsoft.com/office/powerpoint/2010/main" val="1555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range(</a:t>
            </a:r>
            <a:r>
              <a:rPr lang="en-US" b="1" i="1" dirty="0"/>
              <a:t>start</a:t>
            </a:r>
            <a:r>
              <a:rPr lang="en-US" i="1" dirty="0"/>
              <a:t>, </a:t>
            </a:r>
            <a:r>
              <a:rPr lang="en-US" b="1" i="1" dirty="0"/>
              <a:t>end</a:t>
            </a:r>
            <a:r>
              <a:rPr lang="en-US" i="1" dirty="0"/>
              <a:t>, </a:t>
            </a:r>
            <a:r>
              <a:rPr lang="en-US" b="1" i="1" dirty="0"/>
              <a:t>step</a:t>
            </a:r>
            <a:r>
              <a:rPr lang="en-US" i="1" dirty="0"/>
              <a:t>)</a:t>
            </a:r>
            <a:r>
              <a:rPr lang="en-US" dirty="0"/>
              <a:t> is a function that can take up to 3 parameters and returns a range of integer values.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i="1" dirty="0"/>
              <a:t>start</a:t>
            </a:r>
            <a:r>
              <a:rPr lang="en-US" dirty="0"/>
              <a:t>: is an </a:t>
            </a:r>
            <a:r>
              <a:rPr lang="en-US" i="1" dirty="0"/>
              <a:t>optional</a:t>
            </a:r>
            <a:r>
              <a:rPr lang="en-US" dirty="0"/>
              <a:t> parameter (default is 0). </a:t>
            </a:r>
          </a:p>
          <a:p>
            <a:pPr lvl="2">
              <a:defRPr/>
            </a:pPr>
            <a:r>
              <a:rPr lang="en-US" dirty="0"/>
              <a:t>It represents the start of the range.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/>
              <a:t>end</a:t>
            </a:r>
            <a:r>
              <a:rPr lang="en-US" dirty="0"/>
              <a:t>: is a </a:t>
            </a:r>
            <a:r>
              <a:rPr lang="en-US" b="1" dirty="0"/>
              <a:t>required</a:t>
            </a:r>
            <a:r>
              <a:rPr lang="en-US" dirty="0"/>
              <a:t> parameter, which represents the end of the range. </a:t>
            </a:r>
          </a:p>
          <a:p>
            <a:pPr lvl="2">
              <a:defRPr/>
            </a:pPr>
            <a:r>
              <a:rPr lang="en-US" b="1" dirty="0">
                <a:solidFill>
                  <a:srgbClr val="FF0000"/>
                </a:solidFill>
              </a:rPr>
              <a:t>The end value itself is excluded from the range.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i="1" dirty="0"/>
              <a:t>step</a:t>
            </a:r>
            <a:r>
              <a:rPr lang="en-US" dirty="0"/>
              <a:t>: is an </a:t>
            </a:r>
            <a:r>
              <a:rPr lang="en-US" i="1" dirty="0"/>
              <a:t>optional</a:t>
            </a:r>
            <a:r>
              <a:rPr lang="en-US" dirty="0"/>
              <a:t> parameter (default is 1). </a:t>
            </a:r>
          </a:p>
          <a:p>
            <a:pPr lvl="2">
              <a:defRPr/>
            </a:pPr>
            <a:r>
              <a:rPr lang="en-US" dirty="0"/>
              <a:t>It represents the increment value.</a:t>
            </a:r>
          </a:p>
          <a:p>
            <a:pPr marL="0" indent="0"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99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Values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Range is flexible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one parameter</a:t>
            </a:r>
          </a:p>
          <a:p>
            <a:pPr lvl="2">
              <a:defRPr/>
            </a:pPr>
            <a:r>
              <a:rPr lang="en-US" dirty="0"/>
              <a:t>Counts from 0 up to (but not including) the number provided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two parameters</a:t>
            </a:r>
          </a:p>
          <a:p>
            <a:pPr lvl="2">
              <a:defRPr/>
            </a:pPr>
            <a:r>
              <a:rPr lang="en-US" dirty="0"/>
              <a:t>Counts from the first number to the second number (exclusive), increasing by one each time</a:t>
            </a:r>
          </a:p>
          <a:p>
            <a:pPr lvl="2">
              <a:defRPr/>
            </a:pPr>
            <a:r>
              <a:rPr lang="en-US" dirty="0"/>
              <a:t>Generates the empty list if the second number is less than or equal to the first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three parameters</a:t>
            </a:r>
          </a:p>
          <a:p>
            <a:pPr lvl="2">
              <a:defRPr/>
            </a:pPr>
            <a:r>
              <a:rPr lang="en-US" dirty="0"/>
              <a:t>Counts from the first number to the second (exclusive), increasing by the third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36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</a:t>
            </a:r>
          </a:p>
          <a:p>
            <a:pPr lvl="1">
              <a:defRPr/>
            </a:pPr>
            <a:r>
              <a:rPr lang="en-US" dirty="0"/>
              <a:t>start = 0, end = 5, step = 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</a:t>
            </a:r>
          </a:p>
          <a:p>
            <a:pPr lvl="1">
              <a:defRPr/>
            </a:pPr>
            <a:r>
              <a:rPr lang="en-US" dirty="0"/>
              <a:t>start = 1, end = 6, step =1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</a:t>
            </a:r>
          </a:p>
          <a:p>
            <a:pPr lvl="1">
              <a:defRPr/>
            </a:pPr>
            <a:r>
              <a:rPr lang="en-US" dirty="0"/>
              <a:t>start = 0, end = 5, step =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115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0, 1, 2, 3, 4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1, 2, 3, 4, 5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0, 2, 4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0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range() for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99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Loops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10" y="803049"/>
            <a:ext cx="2191788" cy="247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10" y="3461344"/>
            <a:ext cx="2364787" cy="243840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000"/>
              <a:t>Computer programs are very good at performing tasks over and over</a:t>
            </a:r>
          </a:p>
          <a:p>
            <a:r>
              <a:rPr lang="en-US" sz="2000"/>
              <a:t>If part of the code is repeated it probably should be a loop </a:t>
            </a:r>
          </a:p>
          <a:p>
            <a:pPr marL="0" indent="0">
              <a:buNone/>
            </a:pPr>
            <a:r>
              <a:rPr lang="en-US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685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F5E91-C8CD-449B-AB2E-8A5628AE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40" y="102140"/>
            <a:ext cx="8273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1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1824038"/>
            <a:ext cx="2571750" cy="435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42600-35EE-4540-BB9C-08585065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4" y="1824038"/>
            <a:ext cx="7096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01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for list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96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93F5-EB71-44E7-BEA0-1FF19E91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each character in string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4895-BB3B-46FC-B045-0B2ED9FAA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string is a list of characters we can loop through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c in “Hello World”: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print(c)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3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in list of 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78" y="2372190"/>
            <a:ext cx="85629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3236293"/>
            <a:ext cx="4924425" cy="1857375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flipH="1">
            <a:off x="1494262" y="2018371"/>
            <a:ext cx="1918010" cy="3538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3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loop usage.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1C12-E734-42F2-8472-A8615157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5EF3-BE51-4854-91F2-27289AB74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of the Loop:</a:t>
            </a:r>
          </a:p>
          <a:p>
            <a:pPr lvl="1"/>
            <a:r>
              <a:rPr lang="en-GB" dirty="0"/>
              <a:t>simple or compound statement that is repeated</a:t>
            </a:r>
          </a:p>
          <a:p>
            <a:r>
              <a:rPr lang="en-GB" dirty="0"/>
              <a:t>Loop Condition:</a:t>
            </a:r>
          </a:p>
          <a:p>
            <a:pPr lvl="1"/>
            <a:r>
              <a:rPr lang="en-GB" dirty="0"/>
              <a:t>a Boolean expression</a:t>
            </a:r>
          </a:p>
          <a:p>
            <a:pPr lvl="1"/>
            <a:r>
              <a:rPr lang="en-GB" dirty="0"/>
              <a:t>tested to determine if the loop will continue executing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632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Loop types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7191A4-AE40-445F-B8B0-2016335E2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107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32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Post-Test Loop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in Python</a:t>
            </a:r>
          </a:p>
        </p:txBody>
      </p:sp>
    </p:spTree>
    <p:extLst>
      <p:ext uri="{BB962C8B-B14F-4D97-AF65-F5344CB8AC3E}">
        <p14:creationId xmlns:p14="http://schemas.microsoft.com/office/powerpoint/2010/main" val="11561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the loop 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the body of the loop </a:t>
            </a:r>
          </a:p>
          <a:p>
            <a:pPr marL="457200" lvl="1" indent="0">
              <a:buNone/>
            </a:pPr>
            <a:r>
              <a:rPr lang="en-US" dirty="0"/>
              <a:t> (the part to be repeated)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the loop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condition </a:t>
            </a:r>
          </a:p>
          <a:p>
            <a:pPr lvl="1"/>
            <a:r>
              <a:rPr lang="en-US" b="1" dirty="0"/>
              <a:t>False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stop the loop and go to the rest of program</a:t>
            </a:r>
          </a:p>
          <a:p>
            <a:pPr lvl="1"/>
            <a:r>
              <a:rPr lang="en-US" b="1" dirty="0"/>
              <a:t>True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repeat from step 2</a:t>
            </a:r>
          </a:p>
        </p:txBody>
      </p:sp>
      <p:sp>
        <p:nvSpPr>
          <p:cNvPr id="4" name="Rectangle 3"/>
          <p:cNvSpPr/>
          <p:nvPr/>
        </p:nvSpPr>
        <p:spPr>
          <a:xfrm>
            <a:off x="8697950" y="24080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Initialization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8710955" y="4041288"/>
            <a:ext cx="2330605" cy="1134870"/>
          </a:xfrm>
          <a:prstGeom prst="flowChartDecisi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Condition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7948" y="2894904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Update Condition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7949" y="1604649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Body of the loop</a:t>
            </a:r>
          </a:p>
        </p:txBody>
      </p:sp>
      <p:sp>
        <p:nvSpPr>
          <p:cNvPr id="8" name="Rectangle 7"/>
          <p:cNvSpPr/>
          <p:nvPr/>
        </p:nvSpPr>
        <p:spPr>
          <a:xfrm>
            <a:off x="8710955" y="5735087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Remainder of</a:t>
            </a:r>
          </a:p>
          <a:p>
            <a:pPr algn="ctr"/>
            <a:r>
              <a:rPr lang="en-US" dirty="0"/>
              <a:t>the code</a:t>
            </a:r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 flipH="1">
            <a:off x="9863252" y="1099449"/>
            <a:ext cx="1" cy="5052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9876258" y="5176158"/>
            <a:ext cx="0" cy="55892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Elbow Connector 11"/>
          <p:cNvCxnSpPr>
            <a:stCxn id="5" idx="3"/>
            <a:endCxn id="7" idx="3"/>
          </p:cNvCxnSpPr>
          <p:nvPr/>
        </p:nvCxnSpPr>
        <p:spPr>
          <a:xfrm flipH="1" flipV="1">
            <a:off x="11028554" y="2033971"/>
            <a:ext cx="13006" cy="2574752"/>
          </a:xfrm>
          <a:prstGeom prst="bentConnector3">
            <a:avLst>
              <a:gd name="adj1" fmla="val -5615908"/>
            </a:avLst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>
            <a:off x="9863251" y="3753548"/>
            <a:ext cx="13007" cy="28774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11161670" y="4239391"/>
            <a:ext cx="6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4249" y="5262563"/>
            <a:ext cx="89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30" name="Straight Arrow Connector 29"/>
          <p:cNvCxnSpPr>
            <a:stCxn id="7" idx="2"/>
            <a:endCxn id="6" idx="0"/>
          </p:cNvCxnSpPr>
          <p:nvPr/>
        </p:nvCxnSpPr>
        <p:spPr>
          <a:xfrm flipH="1">
            <a:off x="9863251" y="2463293"/>
            <a:ext cx="1" cy="43161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934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looping condition is checked </a:t>
            </a:r>
            <a:r>
              <a:rPr lang="en-US" b="1" dirty="0"/>
              <a:t>after </a:t>
            </a:r>
            <a:r>
              <a:rPr lang="en-US" dirty="0"/>
              <a:t>the body is executed</a:t>
            </a:r>
          </a:p>
          <a:p>
            <a:r>
              <a:rPr lang="en-US" dirty="0"/>
              <a:t>The loop body will be executed </a:t>
            </a:r>
            <a:r>
              <a:rPr lang="en-US" b="1" dirty="0"/>
              <a:t>at least once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Python does not provide post-test loop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common in Java and C/C++</a:t>
            </a:r>
          </a:p>
        </p:txBody>
      </p:sp>
    </p:spTree>
    <p:extLst>
      <p:ext uri="{BB962C8B-B14F-4D97-AF65-F5344CB8AC3E}">
        <p14:creationId xmlns:p14="http://schemas.microsoft.com/office/powerpoint/2010/main" val="353549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Pre-Test Loop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Python!</a:t>
            </a:r>
          </a:p>
        </p:txBody>
      </p:sp>
    </p:spTree>
    <p:extLst>
      <p:ext uri="{BB962C8B-B14F-4D97-AF65-F5344CB8AC3E}">
        <p14:creationId xmlns:p14="http://schemas.microsoft.com/office/powerpoint/2010/main" val="421708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Widescreen</PresentationFormat>
  <Paragraphs>220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Office Theme</vt:lpstr>
      <vt:lpstr>Repetition: Loop Types</vt:lpstr>
      <vt:lpstr>Review</vt:lpstr>
      <vt:lpstr>Loops</vt:lpstr>
      <vt:lpstr>Loop Terminology</vt:lpstr>
      <vt:lpstr>Loop types</vt:lpstr>
      <vt:lpstr>Post-Test Loop</vt:lpstr>
      <vt:lpstr>Post-test loops</vt:lpstr>
      <vt:lpstr>Post-test loops</vt:lpstr>
      <vt:lpstr>Pre-Test Loop</vt:lpstr>
      <vt:lpstr>Pre-test loops</vt:lpstr>
      <vt:lpstr>Loop control</vt:lpstr>
      <vt:lpstr>Pre-test loops in Python</vt:lpstr>
      <vt:lpstr>While loops</vt:lpstr>
      <vt:lpstr>While loop (indeterminate)</vt:lpstr>
      <vt:lpstr>While loop</vt:lpstr>
      <vt:lpstr>While loop</vt:lpstr>
      <vt:lpstr>Example while</vt:lpstr>
      <vt:lpstr>While example</vt:lpstr>
      <vt:lpstr>For loops</vt:lpstr>
      <vt:lpstr>For loop (determinate)</vt:lpstr>
      <vt:lpstr>For loop</vt:lpstr>
      <vt:lpstr>For loop</vt:lpstr>
      <vt:lpstr>What was range()?</vt:lpstr>
      <vt:lpstr>Loops in Python - for Loop – range()</vt:lpstr>
      <vt:lpstr>Step Values</vt:lpstr>
      <vt:lpstr>Loops in Python - for Loop – range()</vt:lpstr>
      <vt:lpstr>Loops in Python - for Loop – range()</vt:lpstr>
      <vt:lpstr>Loops in Python - for Loop – range()</vt:lpstr>
      <vt:lpstr>Example range() for loops</vt:lpstr>
      <vt:lpstr>Example for</vt:lpstr>
      <vt:lpstr>Range</vt:lpstr>
      <vt:lpstr>Example for list loops</vt:lpstr>
      <vt:lpstr>For each character in string </vt:lpstr>
      <vt:lpstr>For in list of strings</vt:lpstr>
      <vt:lpstr>Onward to …  loop usage.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2020-08-24T23:45:19Z</dcterms:created>
  <dcterms:modified xsi:type="dcterms:W3CDTF">2020-09-08T20:18:48Z</dcterms:modified>
</cp:coreProperties>
</file>