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395" r:id="rId3"/>
    <p:sldId id="448" r:id="rId4"/>
    <p:sldId id="394" r:id="rId5"/>
    <p:sldId id="407" r:id="rId6"/>
    <p:sldId id="427" r:id="rId7"/>
    <p:sldId id="447" r:id="rId8"/>
    <p:sldId id="402" r:id="rId9"/>
    <p:sldId id="401" r:id="rId10"/>
    <p:sldId id="403" r:id="rId11"/>
    <p:sldId id="409" r:id="rId12"/>
    <p:sldId id="446" r:id="rId13"/>
    <p:sldId id="412" r:id="rId14"/>
    <p:sldId id="420" r:id="rId15"/>
    <p:sldId id="429" r:id="rId16"/>
    <p:sldId id="442" r:id="rId17"/>
    <p:sldId id="428" r:id="rId18"/>
    <p:sldId id="435" r:id="rId19"/>
    <p:sldId id="445" r:id="rId20"/>
    <p:sldId id="436" r:id="rId21"/>
    <p:sldId id="443" r:id="rId22"/>
    <p:sldId id="437" r:id="rId23"/>
    <p:sldId id="438" r:id="rId24"/>
    <p:sldId id="439" r:id="rId25"/>
    <p:sldId id="440" r:id="rId26"/>
    <p:sldId id="441" r:id="rId27"/>
    <p:sldId id="444" r:id="rId28"/>
    <p:sldId id="359" r:id="rId29"/>
    <p:sldId id="358" r:id="rId30"/>
    <p:sldId id="27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0EA458-0951-4FA1-AD17-62A7EE9E878E}" v="1" dt="2020-09-08T20:10:12.6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55" d="100"/>
          <a:sy n="55" d="100"/>
        </p:scale>
        <p:origin x="96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94312-DAC2-4486-A8E1-2126BB15EF15}" type="datetimeFigureOut">
              <a:rPr lang="en-CA" smtClean="0"/>
              <a:t>2020-09-08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21E87-B581-4B46-8F1D-B42CBC8D54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869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>
            <a:extLst>
              <a:ext uri="{FF2B5EF4-FFF2-40B4-BE49-F238E27FC236}">
                <a16:creationId xmlns:a16="http://schemas.microsoft.com/office/drawing/2014/main" id="{6CD684F4-3267-41CE-8F0E-A8D9BEDB07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68850" y="439738"/>
            <a:ext cx="3902075" cy="21955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>
            <a:extLst>
              <a:ext uri="{FF2B5EF4-FFF2-40B4-BE49-F238E27FC236}">
                <a16:creationId xmlns:a16="http://schemas.microsoft.com/office/drawing/2014/main" id="{EBA0D837-F14A-4F46-8BFE-80E4315470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04" name="Slide Number Placeholder 3">
            <a:extLst>
              <a:ext uri="{FF2B5EF4-FFF2-40B4-BE49-F238E27FC236}">
                <a16:creationId xmlns:a16="http://schemas.microsoft.com/office/drawing/2014/main" id="{A83FB687-D3EB-4113-ACD1-625FE7C8D2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3625" indent="-30036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480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9743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007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6269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39532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2795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6058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61BAD0-7BE5-433B-87E2-164AF1185D7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8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>
            <a:extLst>
              <a:ext uri="{FF2B5EF4-FFF2-40B4-BE49-F238E27FC236}">
                <a16:creationId xmlns:a16="http://schemas.microsoft.com/office/drawing/2014/main" id="{8FAC9A3F-BE9B-48AE-83E0-D8E3EF84C3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68850" y="439738"/>
            <a:ext cx="3902075" cy="21955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>
            <a:extLst>
              <a:ext uri="{FF2B5EF4-FFF2-40B4-BE49-F238E27FC236}">
                <a16:creationId xmlns:a16="http://schemas.microsoft.com/office/drawing/2014/main" id="{C434877A-5F68-4D43-B083-49744A288F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5652" name="Slide Number Placeholder 3">
            <a:extLst>
              <a:ext uri="{FF2B5EF4-FFF2-40B4-BE49-F238E27FC236}">
                <a16:creationId xmlns:a16="http://schemas.microsoft.com/office/drawing/2014/main" id="{AF1E9F16-1B34-44D7-A0FA-406473DF9F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3625" indent="-30036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480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9743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007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6269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39532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2795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6058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B9401C-7629-447A-B467-57642918077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7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46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  <p:sldLayoutId id="214748368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Decisions: If Else Statements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217: </a:t>
            </a:r>
            <a:r>
              <a:rPr lang="en-GB" dirty="0"/>
              <a:t>Introduction to Computer Science for Multidisciplinary Studies I</a:t>
            </a:r>
            <a:endParaRPr lang="en-US" dirty="0"/>
          </a:p>
          <a:p>
            <a:r>
              <a:rPr lang="en-US"/>
              <a:t>Fall 2020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Tuesday, September 8,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 if-else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69052" y="2219826"/>
            <a:ext cx="39781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if (grade &gt;= 50):</a:t>
            </a:r>
          </a:p>
          <a:p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>
                <a:latin typeface="Arial Narrow" panose="020B0606020202030204" pitchFamily="34" charset="0"/>
                <a:cs typeface="Arial" panose="020B0604020202020204" pitchFamily="34" charset="0"/>
              </a:rPr>
              <a:t>letterGrade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 = 'P'</a:t>
            </a:r>
          </a:p>
          <a:p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	print ('You pass!')</a:t>
            </a:r>
          </a:p>
          <a:p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else:</a:t>
            </a:r>
          </a:p>
          <a:p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>
                <a:latin typeface="Arial Narrow" panose="020B0606020202030204" pitchFamily="34" charset="0"/>
                <a:cs typeface="Arial" panose="020B0604020202020204" pitchFamily="34" charset="0"/>
              </a:rPr>
              <a:t>letterGrade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 = 'F'</a:t>
            </a:r>
          </a:p>
          <a:p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	print ('Try Harder!')</a:t>
            </a:r>
          </a:p>
          <a:p>
            <a:endParaRPr lang="en-US" sz="2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print ('Thank You!')</a:t>
            </a:r>
          </a:p>
        </p:txBody>
      </p:sp>
      <p:sp>
        <p:nvSpPr>
          <p:cNvPr id="5" name="Explosion 2 4"/>
          <p:cNvSpPr/>
          <p:nvPr/>
        </p:nvSpPr>
        <p:spPr>
          <a:xfrm>
            <a:off x="7882772" y="2219826"/>
            <a:ext cx="3471028" cy="307313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 rot="19565858">
            <a:off x="8355094" y="3426706"/>
            <a:ext cx="2526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Indentation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3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if-else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254B6B-CB95-49C4-9012-E343D8BE6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9757" y="1625600"/>
            <a:ext cx="54685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47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228973-D539-4C02-8324-075728610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elif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4B1744-1ACA-4320-A6A2-4920B7EDDA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else if</a:t>
            </a:r>
          </a:p>
        </p:txBody>
      </p:sp>
    </p:spTree>
    <p:extLst>
      <p:ext uri="{BB962C8B-B14F-4D97-AF65-F5344CB8AC3E}">
        <p14:creationId xmlns:p14="http://schemas.microsoft.com/office/powerpoint/2010/main" val="3542419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if-</a:t>
            </a:r>
            <a:r>
              <a:rPr lang="en-US" dirty="0" err="1"/>
              <a:t>elif</a:t>
            </a:r>
            <a:r>
              <a:rPr lang="en-US" dirty="0"/>
              <a:t>-else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if </a:t>
            </a:r>
            <a:r>
              <a:rPr lang="en-US" dirty="0"/>
              <a:t>(</a:t>
            </a:r>
            <a:r>
              <a:rPr lang="en-US" i="1" dirty="0"/>
              <a:t>logical expression</a:t>
            </a:r>
            <a:r>
              <a:rPr lang="en-US" dirty="0"/>
              <a:t>)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en-US" i="1" dirty="0"/>
              <a:t>	body of ‘if’</a:t>
            </a:r>
          </a:p>
          <a:p>
            <a:pPr marL="0" indent="0">
              <a:buNone/>
            </a:pPr>
            <a:r>
              <a:rPr lang="en-US" b="1" i="1" dirty="0" err="1"/>
              <a:t>elif</a:t>
            </a:r>
            <a:r>
              <a:rPr lang="en-US" b="1" i="1" dirty="0"/>
              <a:t>:</a:t>
            </a:r>
          </a:p>
          <a:p>
            <a:pPr marL="0" indent="0">
              <a:buNone/>
            </a:pPr>
            <a:r>
              <a:rPr lang="en-US" i="1" dirty="0"/>
              <a:t>	body of ‘</a:t>
            </a:r>
            <a:r>
              <a:rPr lang="en-US" i="1" dirty="0" err="1"/>
              <a:t>elif</a:t>
            </a:r>
            <a:r>
              <a:rPr lang="en-US" i="1" dirty="0"/>
              <a:t>’</a:t>
            </a:r>
          </a:p>
          <a:p>
            <a:pPr marL="0" indent="0">
              <a:buNone/>
            </a:pPr>
            <a:r>
              <a:rPr lang="en-US" b="1" i="1" dirty="0"/>
              <a:t>else:</a:t>
            </a:r>
          </a:p>
          <a:p>
            <a:pPr marL="0" indent="0">
              <a:buNone/>
            </a:pPr>
            <a:r>
              <a:rPr lang="en-US" i="1" dirty="0"/>
              <a:t>	body of ‘else’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remainder of the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626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if –elif-else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712384" y="386509"/>
            <a:ext cx="3009900" cy="1584120"/>
            <a:chOff x="3120764" y="4197334"/>
            <a:chExt cx="3704734" cy="1979629"/>
          </a:xfrm>
        </p:grpSpPr>
        <p:sp>
          <p:nvSpPr>
            <p:cNvPr id="6" name="Diamond 5"/>
            <p:cNvSpPr/>
            <p:nvPr/>
          </p:nvSpPr>
          <p:spPr>
            <a:xfrm>
              <a:off x="3120764" y="4197334"/>
              <a:ext cx="3704734" cy="197962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0496" y="4709672"/>
              <a:ext cx="1705270" cy="954951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9555801" y="800765"/>
            <a:ext cx="1514970" cy="708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Execute a statement(s)</a:t>
            </a:r>
          </a:p>
        </p:txBody>
      </p:sp>
      <p:cxnSp>
        <p:nvCxnSpPr>
          <p:cNvPr id="9" name="Straight Arrow Connector 8"/>
          <p:cNvCxnSpPr>
            <a:stCxn id="6" idx="3"/>
            <a:endCxn id="8" idx="1"/>
          </p:cNvCxnSpPr>
          <p:nvPr/>
        </p:nvCxnSpPr>
        <p:spPr>
          <a:xfrm flipV="1">
            <a:off x="8722284" y="1154952"/>
            <a:ext cx="833517" cy="2361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203558" y="5735689"/>
            <a:ext cx="2054552" cy="885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Remainder of</a:t>
            </a:r>
          </a:p>
          <a:p>
            <a:r>
              <a:rPr lang="en-US" dirty="0"/>
              <a:t>the program</a:t>
            </a:r>
          </a:p>
        </p:txBody>
      </p:sp>
      <p:cxnSp>
        <p:nvCxnSpPr>
          <p:cNvPr id="11" name="Straight Arrow Connector 10"/>
          <p:cNvCxnSpPr>
            <a:stCxn id="6" idx="2"/>
            <a:endCxn id="20" idx="0"/>
          </p:cNvCxnSpPr>
          <p:nvPr/>
        </p:nvCxnSpPr>
        <p:spPr>
          <a:xfrm>
            <a:off x="7217334" y="1970629"/>
            <a:ext cx="13501" cy="2615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779608" y="858797"/>
            <a:ext cx="70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True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81846" y="1878520"/>
            <a:ext cx="81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False</a:t>
            </a:r>
          </a:p>
        </p:txBody>
      </p:sp>
      <p:cxnSp>
        <p:nvCxnSpPr>
          <p:cNvPr id="14" name="Elbow Connector 13"/>
          <p:cNvCxnSpPr>
            <a:stCxn id="8" idx="3"/>
            <a:endCxn id="10" idx="3"/>
          </p:cNvCxnSpPr>
          <p:nvPr/>
        </p:nvCxnSpPr>
        <p:spPr>
          <a:xfrm flipH="1">
            <a:off x="8258110" y="1154952"/>
            <a:ext cx="2812661" cy="5023354"/>
          </a:xfrm>
          <a:prstGeom prst="bentConnector3">
            <a:avLst>
              <a:gd name="adj1" fmla="val -8128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92754" y="1488937"/>
            <a:ext cx="181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Question?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58790" y="4333844"/>
            <a:ext cx="2315066" cy="885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else: Execute other statement(s)</a:t>
            </a:r>
          </a:p>
        </p:txBody>
      </p:sp>
      <p:cxnSp>
        <p:nvCxnSpPr>
          <p:cNvPr id="17" name="Straight Arrow Connector 16"/>
          <p:cNvCxnSpPr>
            <a:stCxn id="16" idx="2"/>
            <a:endCxn id="10" idx="0"/>
          </p:cNvCxnSpPr>
          <p:nvPr/>
        </p:nvCxnSpPr>
        <p:spPr>
          <a:xfrm>
            <a:off x="7216323" y="5219077"/>
            <a:ext cx="14511" cy="516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77320" y="405863"/>
            <a:ext cx="181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725885" y="2232199"/>
            <a:ext cx="3009900" cy="1584120"/>
            <a:chOff x="3120764" y="4197334"/>
            <a:chExt cx="3704734" cy="1979629"/>
          </a:xfrm>
        </p:grpSpPr>
        <p:sp>
          <p:nvSpPr>
            <p:cNvPr id="20" name="Diamond 19"/>
            <p:cNvSpPr/>
            <p:nvPr/>
          </p:nvSpPr>
          <p:spPr>
            <a:xfrm>
              <a:off x="3120764" y="4197334"/>
              <a:ext cx="3704734" cy="197962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0496" y="4709672"/>
              <a:ext cx="1705270" cy="954951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6729807" y="3309581"/>
            <a:ext cx="181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Question?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562127" y="2642682"/>
            <a:ext cx="1372978" cy="708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Execute a statement(s)</a:t>
            </a:r>
          </a:p>
        </p:txBody>
      </p:sp>
      <p:cxnSp>
        <p:nvCxnSpPr>
          <p:cNvPr id="32" name="Straight Arrow Connector 31"/>
          <p:cNvCxnSpPr>
            <a:stCxn id="20" idx="3"/>
            <a:endCxn id="31" idx="1"/>
          </p:cNvCxnSpPr>
          <p:nvPr/>
        </p:nvCxnSpPr>
        <p:spPr>
          <a:xfrm flipV="1">
            <a:off x="8735785" y="2996869"/>
            <a:ext cx="826342" cy="2739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714299" y="2728601"/>
            <a:ext cx="66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True</a:t>
            </a:r>
          </a:p>
        </p:txBody>
      </p:sp>
      <p:cxnSp>
        <p:nvCxnSpPr>
          <p:cNvPr id="37" name="Straight Arrow Connector 36"/>
          <p:cNvCxnSpPr>
            <a:stCxn id="20" idx="2"/>
            <a:endCxn id="16" idx="0"/>
          </p:cNvCxnSpPr>
          <p:nvPr/>
        </p:nvCxnSpPr>
        <p:spPr>
          <a:xfrm flipH="1">
            <a:off x="7216323" y="3816319"/>
            <a:ext cx="14512" cy="5175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31" idx="2"/>
            <a:endCxn id="10" idx="3"/>
          </p:cNvCxnSpPr>
          <p:nvPr/>
        </p:nvCxnSpPr>
        <p:spPr>
          <a:xfrm rot="5400000">
            <a:off x="7839738" y="3769427"/>
            <a:ext cx="2827251" cy="1990506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987000" y="2299644"/>
            <a:ext cx="181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elif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7164614" y="3862278"/>
            <a:ext cx="81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False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50" y="2499985"/>
            <a:ext cx="413385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21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elif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114" y="1784333"/>
            <a:ext cx="2362200" cy="2581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7775" y="5058341"/>
            <a:ext cx="40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the output if grade is 97?</a:t>
            </a:r>
          </a:p>
          <a:p>
            <a:r>
              <a:rPr lang="en-US" dirty="0"/>
              <a:t>Multiple ‘ifs’ may not work for</a:t>
            </a:r>
          </a:p>
          <a:p>
            <a:r>
              <a:rPr lang="en-US" dirty="0"/>
              <a:t>some problems.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46965" y="5182543"/>
            <a:ext cx="493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if-</a:t>
            </a:r>
            <a:r>
              <a:rPr lang="en-US" dirty="0" err="1"/>
              <a:t>elif</a:t>
            </a:r>
            <a:r>
              <a:rPr lang="en-US" dirty="0"/>
              <a:t>-else provides the result.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261" y="1784333"/>
            <a:ext cx="229552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52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elif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114" y="1784333"/>
            <a:ext cx="2362200" cy="2581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7775" y="5058341"/>
            <a:ext cx="40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the output if grade is 97?</a:t>
            </a:r>
          </a:p>
          <a:p>
            <a:r>
              <a:rPr lang="en-US" dirty="0"/>
              <a:t>Multiple ‘ifs’ may not work for</a:t>
            </a:r>
          </a:p>
          <a:p>
            <a:r>
              <a:rPr lang="en-US" dirty="0"/>
              <a:t>some problems.</a:t>
            </a:r>
          </a:p>
        </p:txBody>
      </p:sp>
    </p:spTree>
    <p:extLst>
      <p:ext uri="{BB962C8B-B14F-4D97-AF65-F5344CB8AC3E}">
        <p14:creationId xmlns:p14="http://schemas.microsoft.com/office/powerpoint/2010/main" val="233414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if </a:t>
            </a:r>
            <a:r>
              <a:rPr lang="en-US" dirty="0" err="1"/>
              <a:t>elif</a:t>
            </a:r>
            <a:r>
              <a:rPr lang="en-US" dirty="0"/>
              <a:t> else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2F2E6F-8EB5-41C0-BCE5-BAC7FE6BE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520" y="681037"/>
            <a:ext cx="6842313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21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if-</a:t>
            </a:r>
            <a:r>
              <a:rPr lang="en-US" dirty="0" err="1"/>
              <a:t>elif</a:t>
            </a:r>
            <a:r>
              <a:rPr lang="en-US" dirty="0"/>
              <a:t>-else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You can always have an ‘if’ without ‘</a:t>
            </a:r>
            <a:r>
              <a:rPr lang="en-CA" dirty="0" err="1"/>
              <a:t>elif</a:t>
            </a:r>
            <a:r>
              <a:rPr lang="en-CA" dirty="0"/>
              <a:t>’ or ‘else’</a:t>
            </a:r>
          </a:p>
          <a:p>
            <a:pPr marL="0" indent="0">
              <a:buNone/>
            </a:pPr>
            <a:r>
              <a:rPr lang="en-CA" dirty="0"/>
              <a:t>You can’t have ‘</a:t>
            </a:r>
            <a:r>
              <a:rPr lang="en-CA" dirty="0" err="1"/>
              <a:t>elif</a:t>
            </a:r>
            <a:r>
              <a:rPr lang="en-CA" dirty="0"/>
              <a:t>’ without ‘if’ first</a:t>
            </a:r>
          </a:p>
          <a:p>
            <a:pPr marL="0" indent="0">
              <a:buNone/>
            </a:pPr>
            <a:r>
              <a:rPr lang="en-CA" dirty="0"/>
              <a:t>You can’t have ‘else’ with ‘if’ or ‘</a:t>
            </a:r>
            <a:r>
              <a:rPr lang="en-CA" dirty="0" err="1"/>
              <a:t>elif</a:t>
            </a:r>
            <a:r>
              <a:rPr lang="en-CA" dirty="0"/>
              <a:t>’ ahead</a:t>
            </a:r>
          </a:p>
          <a:p>
            <a:pPr marL="0" indent="0">
              <a:buNone/>
            </a:pPr>
            <a:r>
              <a:rPr lang="en-CA" dirty="0"/>
              <a:t>You can only have one ‘if’ (in a chain)</a:t>
            </a:r>
          </a:p>
          <a:p>
            <a:pPr marL="0" indent="0">
              <a:buNone/>
            </a:pPr>
            <a:r>
              <a:rPr lang="en-CA" dirty="0"/>
              <a:t>You can only have one ‘else’ (in a chain)</a:t>
            </a:r>
          </a:p>
          <a:p>
            <a:pPr marL="0" indent="0">
              <a:buNone/>
            </a:pPr>
            <a:r>
              <a:rPr lang="en-CA" dirty="0"/>
              <a:t>You can have as many ‘</a:t>
            </a:r>
            <a:r>
              <a:rPr lang="en-CA" dirty="0" err="1"/>
              <a:t>elif</a:t>
            </a:r>
            <a:r>
              <a:rPr lang="en-CA" dirty="0"/>
              <a:t>’ as you desire (in middle of chain)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80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54BFB9-6208-4531-9382-8E34DA74E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Nesting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2023ED-A0A6-4EEB-96B5-19FD9E7BD5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0503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in Python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 making/branching constructs in Python:</a:t>
            </a:r>
          </a:p>
          <a:p>
            <a:pPr lvl="1"/>
            <a:r>
              <a:rPr lang="en-US" dirty="0"/>
              <a:t>If</a:t>
            </a:r>
          </a:p>
          <a:p>
            <a:pPr lvl="1"/>
            <a:r>
              <a:rPr lang="en-US" dirty="0"/>
              <a:t>If-else</a:t>
            </a:r>
          </a:p>
          <a:p>
            <a:pPr lvl="1"/>
            <a:r>
              <a:rPr lang="en-US" dirty="0"/>
              <a:t>If-</a:t>
            </a:r>
            <a:r>
              <a:rPr lang="en-US" dirty="0" err="1"/>
              <a:t>elif</a:t>
            </a:r>
            <a:r>
              <a:rPr lang="en-US" dirty="0"/>
              <a:t>-else </a:t>
            </a:r>
          </a:p>
        </p:txBody>
      </p:sp>
    </p:spTree>
    <p:extLst>
      <p:ext uri="{BB962C8B-B14F-4D97-AF65-F5344CB8AC3E}">
        <p14:creationId xmlns:p14="http://schemas.microsoft.com/office/powerpoint/2010/main" val="3247541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B0FA38-2EAC-436F-B497-B1078F120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28" y="1744162"/>
            <a:ext cx="6248877" cy="500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65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79695F-5A63-46E7-BA04-04A88B7F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Scope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AA65B1-A05C-4C19-A541-A189DC387E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8462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/>
              <a:t>Namespace</a:t>
            </a:r>
            <a:r>
              <a:rPr lang="en-CA" dirty="0"/>
              <a:t> - is a declarative region that provides a scope to the identifiers (the names of types, functions, variables, </a:t>
            </a:r>
            <a:r>
              <a:rPr lang="en-CA" dirty="0" err="1"/>
              <a:t>etc</a:t>
            </a:r>
            <a:r>
              <a:rPr lang="en-CA" dirty="0"/>
              <a:t>) inside it.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dirty="0"/>
              <a:t>Whenever you declare a variable it exists within a namespace </a:t>
            </a:r>
          </a:p>
          <a:p>
            <a:pPr lvl="1"/>
            <a:r>
              <a:rPr lang="en-US" dirty="0"/>
              <a:t>Whenever python sees you use a variable is looks with this storage area for the variable </a:t>
            </a:r>
            <a:r>
              <a:rPr lang="en-US" b="1" dirty="0"/>
              <a:t>name</a:t>
            </a:r>
            <a:r>
              <a:rPr lang="en-US" dirty="0"/>
              <a:t> you use and finds out what it is attached to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err="1"/>
              <a:t>dir</a:t>
            </a:r>
            <a:r>
              <a:rPr lang="en-US" dirty="0"/>
              <a:t>() returns to use all the things in the current namespace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4B7FB0-F2DB-48DE-A9A0-707985B19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5450263"/>
            <a:ext cx="119538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09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The variables of 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b="1" dirty="0"/>
              <a:t>a = 2 , b = 3 , B = 4 , this = 10 , </a:t>
            </a:r>
            <a:r>
              <a:rPr lang="en-CA" b="1" dirty="0" err="1"/>
              <a:t>avacodo</a:t>
            </a:r>
            <a:r>
              <a:rPr lang="en-CA" b="1" dirty="0"/>
              <a:t> = 42</a:t>
            </a:r>
          </a:p>
          <a:p>
            <a:pPr marL="0" indent="0">
              <a:buNone/>
            </a:pPr>
            <a:r>
              <a:rPr lang="en-CA" dirty="0"/>
              <a:t>Would create variables of name </a:t>
            </a:r>
            <a:r>
              <a:rPr lang="en-CA" b="1" dirty="0" err="1"/>
              <a:t>a,b,B,this,avocado</a:t>
            </a:r>
            <a:r>
              <a:rPr lang="en-CA" b="1" dirty="0"/>
              <a:t> </a:t>
            </a:r>
            <a:r>
              <a:rPr lang="en-CA" dirty="0"/>
              <a:t>in the namespace (all of these will have the type int)</a:t>
            </a:r>
          </a:p>
          <a:p>
            <a:pPr marL="457200" lvl="1" indent="0">
              <a:buNone/>
            </a:pPr>
            <a:r>
              <a:rPr lang="en-CA" dirty="0"/>
              <a:t>Python decides types for us (implicitly) based on what we put in</a:t>
            </a:r>
          </a:p>
          <a:p>
            <a:pPr marL="457200" lvl="1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We can delete things from it using </a:t>
            </a:r>
            <a:r>
              <a:rPr lang="en-CA" b="1" dirty="0"/>
              <a:t>del &lt;name&gt;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D7731B-3ACA-468C-8E80-E6FA03D33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4981575"/>
            <a:ext cx="119253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02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>
                <a:solidFill>
                  <a:srgbClr val="FF0000"/>
                </a:solidFill>
              </a:rPr>
              <a:t>If we use a variable name that doesn’t exist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3E8F14-CC06-4977-B858-F32FECA39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67" y="2372694"/>
            <a:ext cx="3308224" cy="351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34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>
                <a:solidFill>
                  <a:srgbClr val="FF0000"/>
                </a:solidFill>
              </a:rPr>
              <a:t>If we use a variable name that doesn’t exist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3E8F14-CC06-4977-B858-F32FECA39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67" y="2372694"/>
            <a:ext cx="3308224" cy="3516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065B88-D62D-4C90-B7EB-4D9A50157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158" y="5440051"/>
            <a:ext cx="85629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69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When we enter an indented block </a:t>
            </a:r>
          </a:p>
          <a:p>
            <a:pPr marL="457200" lvl="1" indent="0">
              <a:buNone/>
            </a:pPr>
            <a:r>
              <a:rPr lang="en-CA" dirty="0"/>
              <a:t>This namespace can be changed </a:t>
            </a:r>
          </a:p>
          <a:p>
            <a:pPr marL="457200" lvl="1" indent="0">
              <a:buNone/>
            </a:pPr>
            <a:r>
              <a:rPr lang="en-CA" b="1" dirty="0">
                <a:solidFill>
                  <a:srgbClr val="FF0000"/>
                </a:solidFill>
              </a:rPr>
              <a:t>But we have to be careful to not create a variable SOMETIMES</a:t>
            </a:r>
          </a:p>
          <a:p>
            <a:pPr marL="457200" lvl="1" indent="0">
              <a:buNone/>
            </a:pPr>
            <a:r>
              <a:rPr lang="en-CA" b="1" dirty="0">
                <a:solidFill>
                  <a:srgbClr val="FF0000"/>
                </a:solidFill>
              </a:rPr>
              <a:t>That our code uses ALL the time</a:t>
            </a:r>
            <a:endParaRPr lang="en-CA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273605-B2D2-42AB-8F32-DECD092A6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220" y="3656388"/>
            <a:ext cx="50101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41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E0FC4B-7F73-45FB-8502-87DFB7CD2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Testing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722461-CF20-4B39-826F-30D3564BA4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0046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834FB-C197-4AF0-B83C-65D2719C3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Testing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BA8BE-2057-4DBF-BADF-3E047B130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14" indent="-342914">
              <a:defRPr/>
            </a:pPr>
            <a:r>
              <a:rPr lang="en-US" b="1" dirty="0"/>
              <a:t>Black-box testing</a:t>
            </a:r>
          </a:p>
          <a:p>
            <a:pPr marL="742981" lvl="1" indent="-285762">
              <a:defRPr/>
            </a:pPr>
            <a:r>
              <a:rPr lang="en-US" b="1" dirty="0"/>
              <a:t>Test the program without looking at the source code	</a:t>
            </a:r>
          </a:p>
          <a:p>
            <a:pPr marL="742981" lvl="1" indent="-285762">
              <a:defRPr/>
            </a:pPr>
            <a:r>
              <a:rPr lang="en-US" b="1" dirty="0"/>
              <a:t>Test are generally functional / </a:t>
            </a:r>
            <a:r>
              <a:rPr lang="en-US" b="1" dirty="0" err="1"/>
              <a:t>behavioural</a:t>
            </a:r>
            <a:endParaRPr lang="en-US" b="1" dirty="0"/>
          </a:p>
          <a:p>
            <a:pPr marL="742981" lvl="1" indent="-285762">
              <a:defRPr/>
            </a:pPr>
            <a:endParaRPr lang="en-US" b="1" dirty="0"/>
          </a:p>
          <a:p>
            <a:pPr marL="342914" indent="-342914">
              <a:defRPr/>
            </a:pPr>
            <a:r>
              <a:rPr lang="en-US" b="1" dirty="0"/>
              <a:t>White-box testing</a:t>
            </a:r>
          </a:p>
          <a:p>
            <a:pPr marL="742981" lvl="1" indent="-285762">
              <a:defRPr/>
            </a:pPr>
            <a:r>
              <a:rPr lang="en-US" b="1" dirty="0"/>
              <a:t>Design test cases for the program by looking at its source code</a:t>
            </a:r>
          </a:p>
          <a:p>
            <a:pPr marL="742981" lvl="1" indent="-285762">
              <a:defRPr/>
            </a:pPr>
            <a:r>
              <a:rPr lang="en-US" b="1" dirty="0"/>
              <a:t>Tests are generally structural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440571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23A04-E953-4530-B2D5-8E7F4CBFC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White Box Test Coverage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66072-9E80-4E25-9BA4-332BDA6D4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14" indent="-342914">
              <a:defRPr/>
            </a:pPr>
            <a:r>
              <a:rPr lang="en-US" dirty="0"/>
              <a:t>How thoroughly do the cases test the code?</a:t>
            </a:r>
          </a:p>
          <a:p>
            <a:pPr marL="742981" lvl="1" indent="-285762">
              <a:defRPr/>
            </a:pPr>
            <a:r>
              <a:rPr lang="en-US" b="1" dirty="0"/>
              <a:t>Condition Coverage: </a:t>
            </a:r>
            <a:r>
              <a:rPr lang="en-US" dirty="0"/>
              <a:t>Every decision point in the program is executed</a:t>
            </a:r>
          </a:p>
          <a:p>
            <a:pPr marL="742981" lvl="1" indent="-285762">
              <a:defRPr/>
            </a:pPr>
            <a:endParaRPr lang="en-US" sz="1000" dirty="0"/>
          </a:p>
          <a:p>
            <a:pPr marL="742981" lvl="1" indent="-285762">
              <a:defRPr/>
            </a:pPr>
            <a:r>
              <a:rPr lang="en-US" b="1" dirty="0"/>
              <a:t>Statement Coverage: </a:t>
            </a:r>
            <a:r>
              <a:rPr lang="en-US" dirty="0"/>
              <a:t>Every statement in the program is executed</a:t>
            </a:r>
          </a:p>
          <a:p>
            <a:pPr marL="742981" lvl="1" indent="-285762">
              <a:defRPr/>
            </a:pPr>
            <a:endParaRPr lang="en-US" sz="1000" dirty="0"/>
          </a:p>
          <a:p>
            <a:pPr marL="742981" lvl="1" indent="-285762">
              <a:defRPr/>
            </a:pPr>
            <a:r>
              <a:rPr lang="en-US" b="1" dirty="0"/>
              <a:t>Path Coverage: </a:t>
            </a:r>
            <a:r>
              <a:rPr lang="en-US" dirty="0"/>
              <a:t>Every possible path through the program is executed</a:t>
            </a:r>
          </a:p>
        </p:txBody>
      </p:sp>
    </p:spTree>
    <p:extLst>
      <p:ext uri="{BB962C8B-B14F-4D97-AF65-F5344CB8AC3E}">
        <p14:creationId xmlns:p14="http://schemas.microsoft.com/office/powerpoint/2010/main" val="3250217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F1F342-E2E5-4C3C-9E68-FD761FBAD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if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CD9354-93D4-40AA-B45D-B367E80106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4505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repetition.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 flowchart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489168" y="1871759"/>
            <a:ext cx="3704734" cy="1979629"/>
            <a:chOff x="3120764" y="4197334"/>
            <a:chExt cx="3704734" cy="1979629"/>
          </a:xfrm>
        </p:grpSpPr>
        <p:sp>
          <p:nvSpPr>
            <p:cNvPr id="4" name="Diamond 3"/>
            <p:cNvSpPr/>
            <p:nvPr/>
          </p:nvSpPr>
          <p:spPr>
            <a:xfrm>
              <a:off x="3120764" y="4197334"/>
              <a:ext cx="3704734" cy="197962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0496" y="4709672"/>
              <a:ext cx="1705270" cy="954951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7941297" y="2408752"/>
            <a:ext cx="2315066" cy="885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Execute a statement(s)</a:t>
            </a:r>
          </a:p>
        </p:txBody>
      </p:sp>
      <p:cxnSp>
        <p:nvCxnSpPr>
          <p:cNvPr id="9" name="Straight Arrow Connector 8"/>
          <p:cNvCxnSpPr>
            <a:stCxn id="4" idx="3"/>
            <a:endCxn id="6" idx="1"/>
          </p:cNvCxnSpPr>
          <p:nvPr/>
        </p:nvCxnSpPr>
        <p:spPr>
          <a:xfrm flipV="1">
            <a:off x="6193902" y="2851369"/>
            <a:ext cx="1747395" cy="1020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14259" y="5105284"/>
            <a:ext cx="2054552" cy="885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Remainder of</a:t>
            </a:r>
          </a:p>
          <a:p>
            <a:r>
              <a:rPr lang="en-US" dirty="0"/>
              <a:t>the program</a:t>
            </a:r>
          </a:p>
        </p:txBody>
      </p:sp>
      <p:cxnSp>
        <p:nvCxnSpPr>
          <p:cNvPr id="13" name="Straight Arrow Connector 12"/>
          <p:cNvCxnSpPr>
            <a:stCxn id="4" idx="2"/>
            <a:endCxn id="12" idx="0"/>
          </p:cNvCxnSpPr>
          <p:nvPr/>
        </p:nvCxnSpPr>
        <p:spPr>
          <a:xfrm>
            <a:off x="4341535" y="3851388"/>
            <a:ext cx="0" cy="12538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65942" y="2485827"/>
            <a:ext cx="603315" cy="37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True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51944" y="4290463"/>
            <a:ext cx="691396" cy="37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False</a:t>
            </a:r>
          </a:p>
        </p:txBody>
      </p:sp>
      <p:cxnSp>
        <p:nvCxnSpPr>
          <p:cNvPr id="26" name="Elbow Connector 25"/>
          <p:cNvCxnSpPr>
            <a:stCxn id="6" idx="2"/>
            <a:endCxn id="12" idx="3"/>
          </p:cNvCxnSpPr>
          <p:nvPr/>
        </p:nvCxnSpPr>
        <p:spPr>
          <a:xfrm rot="5400000">
            <a:off x="6106863" y="2555934"/>
            <a:ext cx="2253916" cy="373001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39166" y="3294183"/>
            <a:ext cx="2228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Question?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61918" y="1991698"/>
            <a:ext cx="2228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1677641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“if” statement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logical expression is evaluated</a:t>
            </a:r>
          </a:p>
          <a:p>
            <a:pPr lvl="1"/>
            <a:r>
              <a:rPr lang="en-US" dirty="0"/>
              <a:t>If True, the indented statements that follow are executed</a:t>
            </a:r>
          </a:p>
          <a:p>
            <a:pPr lvl="1"/>
            <a:r>
              <a:rPr lang="en-US" dirty="0"/>
              <a:t>If False, the indented statements that follow will not be executed</a:t>
            </a:r>
          </a:p>
          <a:p>
            <a:r>
              <a:rPr lang="en-US" dirty="0"/>
              <a:t>The program continues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if (</a:t>
            </a:r>
            <a:r>
              <a:rPr lang="en-US" i="1" dirty="0"/>
              <a:t>logical expression</a:t>
            </a:r>
            <a:r>
              <a:rPr lang="en-US" dirty="0"/>
              <a:t>):</a:t>
            </a:r>
          </a:p>
          <a:p>
            <a:pPr marL="457200" lvl="1" indent="0">
              <a:buNone/>
            </a:pPr>
            <a:r>
              <a:rPr lang="en-US" i="1" dirty="0"/>
              <a:t>Body</a:t>
            </a:r>
          </a:p>
          <a:p>
            <a:pPr marL="457200" lvl="1" indent="0">
              <a:buNone/>
            </a:pPr>
            <a:endParaRPr lang="en-US" i="1" dirty="0"/>
          </a:p>
          <a:p>
            <a:pPr marL="457200" lvl="1" indent="0">
              <a:buNone/>
            </a:pPr>
            <a:endParaRPr lang="en-US" i="1" dirty="0"/>
          </a:p>
          <a:p>
            <a:pPr marL="457200" lvl="1" indent="0">
              <a:buNone/>
            </a:pPr>
            <a:endParaRPr lang="en-US" i="1" dirty="0"/>
          </a:p>
          <a:p>
            <a:pPr marL="457200" lvl="1" indent="0">
              <a:buNone/>
            </a:pPr>
            <a:endParaRPr lang="en-US" i="1" dirty="0"/>
          </a:p>
        </p:txBody>
      </p:sp>
      <p:sp>
        <p:nvSpPr>
          <p:cNvPr id="7" name="Up Arrow Callout 6"/>
          <p:cNvSpPr/>
          <p:nvPr/>
        </p:nvSpPr>
        <p:spPr>
          <a:xfrm>
            <a:off x="319670" y="5088454"/>
            <a:ext cx="2121030" cy="1013766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Note: Indenting the</a:t>
            </a:r>
          </a:p>
          <a:p>
            <a:r>
              <a:rPr lang="en-US" dirty="0">
                <a:solidFill>
                  <a:schemeClr val="tx1"/>
                </a:solidFill>
              </a:rPr>
              <a:t>body is required!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9996" y="4611401"/>
            <a:ext cx="6419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Narrow" panose="020B0606020202030204" pitchFamily="34" charset="0"/>
              </a:rPr>
              <a:t>if (age&lt;= 17):</a:t>
            </a:r>
          </a:p>
          <a:p>
            <a:r>
              <a:rPr lang="en-US" sz="2800" dirty="0">
                <a:latin typeface="Arial Narrow" panose="020B0606020202030204" pitchFamily="34" charset="0"/>
              </a:rPr>
              <a:t>        print ('You are underage!')</a:t>
            </a:r>
            <a:endParaRPr lang="en-US" sz="28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242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if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4E9BF0-924B-411F-AE18-9FF786555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512" y="1444625"/>
            <a:ext cx="703897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79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B5065C-E276-4D43-8FC0-A93977DD4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else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6FD74D-262D-4616-87B5-E92A444E93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1073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7592320" y="2691267"/>
            <a:ext cx="603315" cy="37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True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If-Else statement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941251" y="2057780"/>
            <a:ext cx="3704734" cy="1979629"/>
            <a:chOff x="3120764" y="4197334"/>
            <a:chExt cx="3704734" cy="1979629"/>
          </a:xfrm>
        </p:grpSpPr>
        <p:sp>
          <p:nvSpPr>
            <p:cNvPr id="4" name="Diamond 3"/>
            <p:cNvSpPr/>
            <p:nvPr/>
          </p:nvSpPr>
          <p:spPr>
            <a:xfrm>
              <a:off x="3120764" y="4197334"/>
              <a:ext cx="3704734" cy="197962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0496" y="4709672"/>
              <a:ext cx="1705270" cy="954951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8238842" y="2604976"/>
            <a:ext cx="2315066" cy="885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Execute a statement(s)</a:t>
            </a:r>
          </a:p>
        </p:txBody>
      </p:sp>
      <p:cxnSp>
        <p:nvCxnSpPr>
          <p:cNvPr id="9" name="Straight Arrow Connector 8"/>
          <p:cNvCxnSpPr>
            <a:stCxn id="4" idx="3"/>
            <a:endCxn id="6" idx="1"/>
          </p:cNvCxnSpPr>
          <p:nvPr/>
        </p:nvCxnSpPr>
        <p:spPr>
          <a:xfrm flipV="1">
            <a:off x="7645985" y="3047593"/>
            <a:ext cx="592857" cy="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766342" y="5202595"/>
            <a:ext cx="2054552" cy="885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Remainder of</a:t>
            </a:r>
          </a:p>
          <a:p>
            <a:r>
              <a:rPr lang="en-US" dirty="0"/>
              <a:t>the program</a:t>
            </a:r>
          </a:p>
        </p:txBody>
      </p:sp>
      <p:cxnSp>
        <p:nvCxnSpPr>
          <p:cNvPr id="13" name="Straight Arrow Connector 12"/>
          <p:cNvCxnSpPr>
            <a:cxnSpLocks/>
            <a:stCxn id="4" idx="1"/>
            <a:endCxn id="19" idx="3"/>
          </p:cNvCxnSpPr>
          <p:nvPr/>
        </p:nvCxnSpPr>
        <p:spPr>
          <a:xfrm flipH="1">
            <a:off x="3308219" y="3047595"/>
            <a:ext cx="633032" cy="20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99125" y="2673915"/>
            <a:ext cx="691396" cy="37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False</a:t>
            </a:r>
          </a:p>
        </p:txBody>
      </p:sp>
      <p:cxnSp>
        <p:nvCxnSpPr>
          <p:cNvPr id="26" name="Elbow Connector 25"/>
          <p:cNvCxnSpPr>
            <a:stCxn id="6" idx="2"/>
            <a:endCxn id="12" idx="3"/>
          </p:cNvCxnSpPr>
          <p:nvPr/>
        </p:nvCxnSpPr>
        <p:spPr>
          <a:xfrm rot="5400000">
            <a:off x="7031134" y="3279970"/>
            <a:ext cx="2155003" cy="2575481"/>
          </a:xfrm>
          <a:prstGeom prst="bentConnector2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19528" y="3443249"/>
            <a:ext cx="2228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Question?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93153" y="2607044"/>
            <a:ext cx="2315066" cy="885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else: Execute other statement(s)</a:t>
            </a:r>
          </a:p>
        </p:txBody>
      </p:sp>
      <p:cxnSp>
        <p:nvCxnSpPr>
          <p:cNvPr id="28" name="Straight Arrow Connector 27"/>
          <p:cNvCxnSpPr>
            <a:cxnSpLocks/>
            <a:stCxn id="19" idx="2"/>
            <a:endCxn id="12" idx="1"/>
          </p:cNvCxnSpPr>
          <p:nvPr/>
        </p:nvCxnSpPr>
        <p:spPr>
          <a:xfrm rot="16200000" flipH="1">
            <a:off x="2382047" y="3260916"/>
            <a:ext cx="2152935" cy="2615656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625973" y="2229889"/>
            <a:ext cx="2228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2264705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if-else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if </a:t>
            </a:r>
            <a:r>
              <a:rPr lang="en-US" dirty="0"/>
              <a:t>(</a:t>
            </a:r>
            <a:r>
              <a:rPr lang="en-US" i="1" dirty="0"/>
              <a:t>logical expression</a:t>
            </a:r>
            <a:r>
              <a:rPr lang="en-US" dirty="0"/>
              <a:t>)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en-US" i="1" dirty="0"/>
              <a:t>	body of ‘if’</a:t>
            </a:r>
          </a:p>
          <a:p>
            <a:pPr marL="0" indent="0">
              <a:buNone/>
            </a:pPr>
            <a:r>
              <a:rPr lang="en-US" b="1" i="1" dirty="0"/>
              <a:t>else:</a:t>
            </a:r>
          </a:p>
          <a:p>
            <a:pPr marL="0" indent="0">
              <a:buNone/>
            </a:pPr>
            <a:r>
              <a:rPr lang="en-US" i="1" dirty="0"/>
              <a:t>	body of ‘else’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remainder of the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55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751</Words>
  <Application>Microsoft Office PowerPoint</Application>
  <PresentationFormat>Widescreen</PresentationFormat>
  <Paragraphs>156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Arial Narrow</vt:lpstr>
      <vt:lpstr>Calibri</vt:lpstr>
      <vt:lpstr>Office Theme</vt:lpstr>
      <vt:lpstr>Decisions: If Else Statements</vt:lpstr>
      <vt:lpstr>Conditions in Python</vt:lpstr>
      <vt:lpstr>if</vt:lpstr>
      <vt:lpstr>Condition flowchart</vt:lpstr>
      <vt:lpstr>“if” statement format</vt:lpstr>
      <vt:lpstr>Using if</vt:lpstr>
      <vt:lpstr>else</vt:lpstr>
      <vt:lpstr>If-Else statement</vt:lpstr>
      <vt:lpstr>if-else format</vt:lpstr>
      <vt:lpstr>Example for if-else </vt:lpstr>
      <vt:lpstr>Using if-else</vt:lpstr>
      <vt:lpstr>elif</vt:lpstr>
      <vt:lpstr>if-elif-else format</vt:lpstr>
      <vt:lpstr>if –elif-else</vt:lpstr>
      <vt:lpstr>Using elif</vt:lpstr>
      <vt:lpstr>Using elif</vt:lpstr>
      <vt:lpstr>Using if elif else</vt:lpstr>
      <vt:lpstr>if-elif-else</vt:lpstr>
      <vt:lpstr>Nesting</vt:lpstr>
      <vt:lpstr>Nesting</vt:lpstr>
      <vt:lpstr>Scope</vt:lpstr>
      <vt:lpstr>Scope</vt:lpstr>
      <vt:lpstr>Scope</vt:lpstr>
      <vt:lpstr>Scope</vt:lpstr>
      <vt:lpstr>Scope</vt:lpstr>
      <vt:lpstr>Scope</vt:lpstr>
      <vt:lpstr>Testing</vt:lpstr>
      <vt:lpstr>Testing</vt:lpstr>
      <vt:lpstr>White Box Test Coverage</vt:lpstr>
      <vt:lpstr>Onward to …  repetition.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2020-08-24T23:45:31Z</dcterms:created>
  <dcterms:modified xsi:type="dcterms:W3CDTF">2020-09-08T20:10:13Z</dcterms:modified>
</cp:coreProperties>
</file>