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435" r:id="rId3"/>
    <p:sldId id="393" r:id="rId4"/>
    <p:sldId id="436" r:id="rId5"/>
    <p:sldId id="396" r:id="rId6"/>
    <p:sldId id="397" r:id="rId7"/>
    <p:sldId id="437" r:id="rId8"/>
    <p:sldId id="400" r:id="rId9"/>
    <p:sldId id="438" r:id="rId10"/>
    <p:sldId id="405" r:id="rId11"/>
    <p:sldId id="439" r:id="rId12"/>
    <p:sldId id="431" r:id="rId13"/>
    <p:sldId id="430" r:id="rId14"/>
    <p:sldId id="432" r:id="rId15"/>
    <p:sldId id="433" r:id="rId16"/>
    <p:sldId id="434" r:id="rId17"/>
    <p:sldId id="399" r:id="rId18"/>
    <p:sldId id="440" r:id="rId19"/>
    <p:sldId id="384" r:id="rId20"/>
    <p:sldId id="425" r:id="rId21"/>
    <p:sldId id="423" r:id="rId22"/>
    <p:sldId id="424" r:id="rId23"/>
    <p:sldId id="426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765B1-455F-4F18-9855-43E4919577B7}" v="1" dt="2020-09-30T20:02:20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95" d="100"/>
          <a:sy n="95" d="100"/>
        </p:scale>
        <p:origin x="1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94312-DAC2-4486-A8E1-2126BB15EF15}" type="datetimeFigureOut">
              <a:rPr lang="en-CA" smtClean="0"/>
              <a:t>2020-09-30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21E87-B581-4B46-8F1D-B42CBC8D54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69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0B0A481-6FE2-4B8B-8A8D-D59B35EF98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46B74-C06E-4270-9551-D9E762D0A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6B111E28-F841-4A20-A2A4-2D9C223CC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3DF196-D938-480B-87A2-E92CFC3E6EB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0B0A481-6FE2-4B8B-8A8D-D59B35EF98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46B74-C06E-4270-9551-D9E762D0A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6B111E28-F841-4A20-A2A4-2D9C223CC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3DF196-D938-480B-87A2-E92CFC3E6EB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4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0B0A481-6FE2-4B8B-8A8D-D59B35EF98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46B74-C06E-4270-9551-D9E762D0A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6B111E28-F841-4A20-A2A4-2D9C223CC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3DF196-D938-480B-87A2-E92CFC3E6EB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4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0B0A481-6FE2-4B8B-8A8D-D59B35EF98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46B74-C06E-4270-9551-D9E762D0A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6B111E28-F841-4A20-A2A4-2D9C223CC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3DF196-D938-480B-87A2-E92CFC3E6EB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9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0B0A481-6FE2-4B8B-8A8D-D59B35EF98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46B74-C06E-4270-9551-D9E762D0A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6B111E28-F841-4A20-A2A4-2D9C223CC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3DF196-D938-480B-87A2-E92CFC3E6EB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0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46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Decisions: Boolean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Wednesday, September 30,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Update on precedence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8054FF-C0F8-47F1-AB39-2ADAAFAA7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69920"/>
              </p:ext>
            </p:extLst>
          </p:nvPr>
        </p:nvGraphicFramePr>
        <p:xfrm>
          <a:off x="2032889" y="1675227"/>
          <a:ext cx="8126223" cy="439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48">
                  <a:extLst>
                    <a:ext uri="{9D8B030D-6E8A-4147-A177-3AD203B41FA5}">
                      <a16:colId xmlns:a16="http://schemas.microsoft.com/office/drawing/2014/main" val="2673175033"/>
                    </a:ext>
                  </a:extLst>
                </a:gridCol>
                <a:gridCol w="4422784">
                  <a:extLst>
                    <a:ext uri="{9D8B030D-6E8A-4147-A177-3AD203B41FA5}">
                      <a16:colId xmlns:a16="http://schemas.microsoft.com/office/drawing/2014/main" val="1050978928"/>
                    </a:ext>
                  </a:extLst>
                </a:gridCol>
                <a:gridCol w="2272291">
                  <a:extLst>
                    <a:ext uri="{9D8B030D-6E8A-4147-A177-3AD203B41FA5}">
                      <a16:colId xmlns:a16="http://schemas.microsoft.com/office/drawing/2014/main" val="286318205"/>
                    </a:ext>
                  </a:extLst>
                </a:gridCol>
              </a:tblGrid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Order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700"/>
                        <a:t>Operations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Precedence</a:t>
                      </a:r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62364826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1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700"/>
                        <a:t>()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Highest</a:t>
                      </a:r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3944434142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2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700"/>
                        <a:t>x ** y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134860246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3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-x,        +x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2511465644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4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x * y,    x / y,    x % y,    x // y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2707710764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5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x + y,    x - y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2605634999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6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&lt;,          &lt;=,       &gt;,          &gt;=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3673975816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7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&lt;&gt;,       !=,         ==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515418137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8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not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3900413314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9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and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3868683925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10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or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563467452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11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=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 dirty="0"/>
                        <a:t>Lowest</a:t>
                      </a:r>
                      <a:endParaRPr lang="en-US" sz="1700" dirty="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405989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64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B565F1-57D7-466F-8BF3-BD3E1478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Truth Tables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D8D20-A76B-4C6B-831A-E4DC6E52C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27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6B996-9634-4DD9-AE40-8F0A13603564}"/>
              </a:ext>
            </a:extLst>
          </p:cNvPr>
          <p:cNvGraphicFramePr>
            <a:graphicFrameLocks noGrp="1"/>
          </p:cNvGraphicFramePr>
          <p:nvPr/>
        </p:nvGraphicFramePr>
        <p:xfrm>
          <a:off x="768458" y="1497366"/>
          <a:ext cx="47220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262724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or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24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6B996-9634-4DD9-AE40-8F0A13603564}"/>
              </a:ext>
            </a:extLst>
          </p:cNvPr>
          <p:cNvGraphicFramePr>
            <a:graphicFrameLocks noGrp="1"/>
          </p:cNvGraphicFramePr>
          <p:nvPr/>
        </p:nvGraphicFramePr>
        <p:xfrm>
          <a:off x="768458" y="1497366"/>
          <a:ext cx="4722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262724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or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96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6B996-9634-4DD9-AE40-8F0A13603564}"/>
              </a:ext>
            </a:extLst>
          </p:cNvPr>
          <p:cNvGraphicFramePr>
            <a:graphicFrameLocks noGrp="1"/>
          </p:cNvGraphicFramePr>
          <p:nvPr/>
        </p:nvGraphicFramePr>
        <p:xfrm>
          <a:off x="768458" y="1497366"/>
          <a:ext cx="4722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262724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or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5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6B996-9634-4DD9-AE40-8F0A13603564}"/>
              </a:ext>
            </a:extLst>
          </p:cNvPr>
          <p:cNvGraphicFramePr>
            <a:graphicFrameLocks noGrp="1"/>
          </p:cNvGraphicFramePr>
          <p:nvPr/>
        </p:nvGraphicFramePr>
        <p:xfrm>
          <a:off x="768458" y="1497366"/>
          <a:ext cx="4722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262724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or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77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6B996-9634-4DD9-AE40-8F0A13603564}"/>
              </a:ext>
            </a:extLst>
          </p:cNvPr>
          <p:cNvGraphicFramePr>
            <a:graphicFrameLocks noGrp="1"/>
          </p:cNvGraphicFramePr>
          <p:nvPr/>
        </p:nvGraphicFramePr>
        <p:xfrm>
          <a:off x="768458" y="1497366"/>
          <a:ext cx="4722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262724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or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75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(</a:t>
            </a:r>
            <a:r>
              <a:rPr lang="en-US" i="1" dirty="0" err="1"/>
              <a:t>boolean</a:t>
            </a:r>
            <a:r>
              <a:rPr lang="en-US" i="1" dirty="0"/>
              <a:t> expression) </a:t>
            </a:r>
            <a:r>
              <a:rPr lang="en-US" b="1" i="1" dirty="0"/>
              <a:t>logical operator </a:t>
            </a:r>
            <a:r>
              <a:rPr lang="en-US" i="1" dirty="0"/>
              <a:t>(</a:t>
            </a:r>
            <a:r>
              <a:rPr lang="en-US" i="1" dirty="0" err="1"/>
              <a:t>boolean</a:t>
            </a:r>
            <a:r>
              <a:rPr lang="en-US" i="1" dirty="0"/>
              <a:t> expression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Logical operators </a:t>
            </a:r>
            <a:r>
              <a:rPr lang="en-US" dirty="0">
                <a:sym typeface="Wingdings" panose="05000000000000000000" pitchFamily="2" charset="2"/>
              </a:rPr>
              <a:t> and</a:t>
            </a:r>
            <a:r>
              <a:rPr lang="en-US" dirty="0"/>
              <a:t>, or, and not (more later)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A97002-E1F7-4AAF-9F96-0526ABFEC7F6}"/>
              </a:ext>
            </a:extLst>
          </p:cNvPr>
          <p:cNvGraphicFramePr>
            <a:graphicFrameLocks noGrp="1"/>
          </p:cNvGraphicFramePr>
          <p:nvPr/>
        </p:nvGraphicFramePr>
        <p:xfrm>
          <a:off x="4313644" y="5380355"/>
          <a:ext cx="314804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755831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not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6B996-9634-4DD9-AE40-8F0A1360356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391218"/>
          <a:ext cx="4722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262724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or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676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009086-395C-4019-BB92-1AB0BF73A3C1}"/>
              </a:ext>
            </a:extLst>
          </p:cNvPr>
          <p:cNvGraphicFramePr>
            <a:graphicFrameLocks noGrp="1"/>
          </p:cNvGraphicFramePr>
          <p:nvPr/>
        </p:nvGraphicFramePr>
        <p:xfrm>
          <a:off x="6631731" y="3391218"/>
          <a:ext cx="4722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1924158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and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94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B565F1-57D7-466F-8BF3-BD3E1478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Truth Tables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D8D20-A76B-4C6B-831A-E4DC6E52C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21829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0FD-D566-423E-BA17-22E223D8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Boolean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DC83-161C-4B9E-87FC-973EC062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dirty="0"/>
              <a:t>Example:</a:t>
            </a:r>
          </a:p>
          <a:p>
            <a:pPr marL="742981" lvl="1" indent="-285762">
              <a:defRPr/>
            </a:pPr>
            <a:r>
              <a:rPr lang="en-US" dirty="0"/>
              <a:t>Construct a truth table for A and (B or not C): </a:t>
            </a:r>
          </a:p>
        </p:txBody>
      </p:sp>
    </p:spTree>
    <p:extLst>
      <p:ext uri="{BB962C8B-B14F-4D97-AF65-F5344CB8AC3E}">
        <p14:creationId xmlns:p14="http://schemas.microsoft.com/office/powerpoint/2010/main" val="190984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5595A9-0913-4F57-8D91-E7B502C3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B83888-8F8D-4742-8B30-FD7B6898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0583051" cy="4351338"/>
          </a:xfrm>
        </p:spPr>
        <p:txBody>
          <a:bodyPr/>
          <a:lstStyle/>
          <a:p>
            <a:r>
              <a:rPr lang="en-GB" dirty="0"/>
              <a:t>What kinds of statements have we seen so far?</a:t>
            </a:r>
          </a:p>
          <a:p>
            <a:pPr lvl="1"/>
            <a:r>
              <a:rPr lang="en-GB" dirty="0"/>
              <a:t>Assignment statements</a:t>
            </a:r>
          </a:p>
          <a:p>
            <a:pPr lvl="1"/>
            <a:r>
              <a:rPr lang="en-GB" dirty="0"/>
              <a:t>Input statements</a:t>
            </a:r>
          </a:p>
          <a:p>
            <a:pPr lvl="1"/>
            <a:r>
              <a:rPr lang="en-GB" dirty="0"/>
              <a:t>Output statements</a:t>
            </a:r>
          </a:p>
          <a:p>
            <a:pPr lvl="1"/>
            <a:endParaRPr lang="en-GB" dirty="0"/>
          </a:p>
          <a:p>
            <a:r>
              <a:rPr lang="en-GB" dirty="0"/>
              <a:t>These are generally necessary, but not sufficient, to solve “interesting” problems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4950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0FD-D566-423E-BA17-22E223D8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Boolean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DC83-161C-4B9E-87FC-973EC062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dirty="0"/>
              <a:t>Example:</a:t>
            </a:r>
          </a:p>
          <a:p>
            <a:pPr marL="742981" lvl="1" indent="-285762">
              <a:defRPr/>
            </a:pPr>
            <a:r>
              <a:rPr lang="en-US" dirty="0"/>
              <a:t>Construct a truth table for </a:t>
            </a:r>
            <a:r>
              <a:rPr lang="en-US" b="1" dirty="0"/>
              <a:t>A and (B or not C)</a:t>
            </a:r>
            <a:r>
              <a:rPr lang="en-US" dirty="0"/>
              <a:t>:</a:t>
            </a:r>
            <a:r>
              <a:rPr lang="en-US" b="1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4C04D2-C139-4169-AE0A-684286D0F714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971800"/>
          <a:ext cx="857250" cy="3327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140721818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727499589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4016030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7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7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1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6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8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0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224579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28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3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523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0FD-D566-423E-BA17-22E223D8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Boolean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DC83-161C-4B9E-87FC-973EC062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dirty="0"/>
              <a:t>Example:</a:t>
            </a:r>
          </a:p>
          <a:p>
            <a:pPr marL="742981" lvl="1" indent="-285762">
              <a:defRPr/>
            </a:pPr>
            <a:r>
              <a:rPr lang="en-US" dirty="0"/>
              <a:t>Construct a truth table for </a:t>
            </a:r>
            <a:r>
              <a:rPr lang="en-US" b="1" dirty="0"/>
              <a:t>A and (B or not C)</a:t>
            </a:r>
            <a:r>
              <a:rPr lang="en-US" dirty="0"/>
              <a:t>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4C04D2-C139-4169-AE0A-684286D0F714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971800"/>
          <a:ext cx="1676400" cy="3327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140721818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727499589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4016030737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440858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7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7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1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6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8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0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224579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28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3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54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0FD-D566-423E-BA17-22E223D8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Boolean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DC83-161C-4B9E-87FC-973EC062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dirty="0"/>
              <a:t>Example:</a:t>
            </a:r>
          </a:p>
          <a:p>
            <a:pPr marL="742981" lvl="1" indent="-285762">
              <a:defRPr/>
            </a:pPr>
            <a:r>
              <a:rPr lang="en-US" dirty="0"/>
              <a:t>Construct a truth table for </a:t>
            </a:r>
            <a:r>
              <a:rPr lang="en-US" b="1" dirty="0"/>
              <a:t>A and (B or not C)</a:t>
            </a:r>
            <a:r>
              <a:rPr lang="en-US" dirty="0"/>
              <a:t>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4C04D2-C139-4169-AE0A-684286D0F714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971800"/>
          <a:ext cx="3048000" cy="3327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140721818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727499589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4016030737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44085877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19648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not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or not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7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7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1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6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8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0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224579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28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3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86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0FD-D566-423E-BA17-22E223D8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Boolean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DC83-161C-4B9E-87FC-973EC062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dirty="0"/>
              <a:t>Example:</a:t>
            </a:r>
          </a:p>
          <a:p>
            <a:pPr marL="742981" lvl="1" indent="-285762">
              <a:defRPr/>
            </a:pPr>
            <a:r>
              <a:rPr lang="en-US" dirty="0"/>
              <a:t>Construct a truth table for </a:t>
            </a:r>
            <a:r>
              <a:rPr lang="en-US" b="1" dirty="0"/>
              <a:t>A and (B or not C)</a:t>
            </a:r>
            <a:r>
              <a:rPr lang="en-US" dirty="0"/>
              <a:t>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4C04D2-C139-4169-AE0A-684286D0F714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971800"/>
          <a:ext cx="6095999" cy="3327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140721818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727499589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4016030737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44085877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19648028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1112874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not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 or not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and (B or not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7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7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1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6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8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0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224579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28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3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77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if else statements.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Decisions are questions with answers that are either </a:t>
            </a:r>
            <a:r>
              <a:rPr lang="en-US" b="1" dirty="0"/>
              <a:t>true</a:t>
            </a:r>
            <a:r>
              <a:rPr lang="en-US" dirty="0"/>
              <a:t> or </a:t>
            </a:r>
            <a:r>
              <a:rPr lang="en-US" b="1" dirty="0"/>
              <a:t>false</a:t>
            </a:r>
            <a:r>
              <a:rPr lang="en-US" dirty="0"/>
              <a:t> (</a:t>
            </a:r>
            <a:r>
              <a:rPr lang="en-US" b="1" dirty="0"/>
              <a:t>Boolean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Is it true that the variable </a:t>
            </a:r>
            <a:r>
              <a:rPr lang="en-US" dirty="0" err="1"/>
              <a:t>ʻnumʼ</a:t>
            </a:r>
            <a:r>
              <a:rPr lang="en-US" dirty="0"/>
              <a:t> is positive?</a:t>
            </a:r>
          </a:p>
          <a:p>
            <a:r>
              <a:rPr lang="en-US" dirty="0"/>
              <a:t>A program can </a:t>
            </a:r>
            <a:r>
              <a:rPr lang="en-US" i="1" dirty="0"/>
              <a:t>branch </a:t>
            </a:r>
            <a:r>
              <a:rPr lang="en-US" dirty="0"/>
              <a:t>one way or another depending upon the answer to the question (the result of the Boolean expression).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True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48651-F521-4767-8F2F-439D6B25B0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5C35FCF4-C3EF-BD43-82E0-05BC237DAD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2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B565F1-57D7-466F-8BF3-BD3E1478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Relational Operators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D8D20-A76B-4C6B-831A-E4DC6E52C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664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us to compare other data types to produce </a:t>
            </a:r>
            <a:r>
              <a:rPr lang="en-US" dirty="0" err="1"/>
              <a:t>booleans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FBDF6-243B-4EA0-93E5-01CD6ABE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2467561"/>
            <a:ext cx="86963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2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(operand) </a:t>
            </a:r>
            <a:r>
              <a:rPr lang="en-US" b="1" i="1" dirty="0"/>
              <a:t>relational operator </a:t>
            </a:r>
            <a:r>
              <a:rPr lang="en-US" i="1" dirty="0"/>
              <a:t>(operand</a:t>
            </a:r>
            <a:r>
              <a:rPr lang="en-US" dirty="0"/>
              <a:t>)</a:t>
            </a:r>
            <a:endParaRPr lang="en-US" i="1" dirty="0"/>
          </a:p>
          <a:p>
            <a:r>
              <a:rPr lang="en-US" dirty="0"/>
              <a:t>The result of the relational operator (comparison) is of type </a:t>
            </a:r>
            <a:r>
              <a:rPr lang="en-US" b="1" dirty="0"/>
              <a:t>bool </a:t>
            </a:r>
            <a:r>
              <a:rPr lang="en-US" dirty="0"/>
              <a:t>(short for </a:t>
            </a:r>
            <a:r>
              <a:rPr lang="en-US" dirty="0" err="1"/>
              <a:t>boolean</a:t>
            </a:r>
            <a:r>
              <a:rPr lang="en-US" dirty="0"/>
              <a:t>)</a:t>
            </a:r>
          </a:p>
          <a:p>
            <a:r>
              <a:rPr lang="en-US" i="1" dirty="0"/>
              <a:t>Boolean</a:t>
            </a:r>
            <a:r>
              <a:rPr lang="en-US" dirty="0"/>
              <a:t>: a binary variable, having two possible values: “</a:t>
            </a:r>
            <a:r>
              <a:rPr lang="en-US" b="1" dirty="0"/>
              <a:t>True</a:t>
            </a:r>
            <a:r>
              <a:rPr lang="en-US" dirty="0"/>
              <a:t>” and “</a:t>
            </a:r>
            <a:r>
              <a:rPr lang="en-US" b="1" dirty="0"/>
              <a:t>False</a:t>
            </a:r>
            <a:r>
              <a:rPr lang="en-US" dirty="0"/>
              <a:t>”</a:t>
            </a:r>
          </a:p>
          <a:p>
            <a:r>
              <a:rPr lang="en-US" dirty="0"/>
              <a:t>True</a:t>
            </a:r>
            <a:r>
              <a:rPr lang="en-US" b="1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1 or T and False</a:t>
            </a:r>
            <a:r>
              <a:rPr lang="en-US" b="1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0 or F</a:t>
            </a:r>
          </a:p>
          <a:p>
            <a:pPr marL="0" indent="0">
              <a:buNone/>
            </a:pPr>
            <a:endParaRPr lang="en-US" i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743330-3ECA-40A7-A907-2038A8AE8E0E}"/>
              </a:ext>
            </a:extLst>
          </p:cNvPr>
          <p:cNvGrpSpPr/>
          <p:nvPr/>
        </p:nvGrpSpPr>
        <p:grpSpPr>
          <a:xfrm>
            <a:off x="4086672" y="4804730"/>
            <a:ext cx="5165889" cy="1846659"/>
            <a:chOff x="6711885" y="4647414"/>
            <a:chExt cx="5165889" cy="1846659"/>
          </a:xfrm>
        </p:grpSpPr>
        <p:sp>
          <p:nvSpPr>
            <p:cNvPr id="4" name="TextBox 3"/>
            <p:cNvSpPr txBox="1"/>
            <p:nvPr/>
          </p:nvSpPr>
          <p:spPr>
            <a:xfrm>
              <a:off x="6711885" y="4647414"/>
              <a:ext cx="2912882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 Narrow" panose="020B0606020202030204" pitchFamily="34" charset="0"/>
                </a:rPr>
                <a:t>x = 1.0</a:t>
              </a:r>
            </a:p>
            <a:p>
              <a:r>
                <a:rPr lang="en-US" sz="2400" b="1" dirty="0">
                  <a:latin typeface="Arial Narrow" panose="020B0606020202030204" pitchFamily="34" charset="0"/>
                </a:rPr>
                <a:t>y = 2.0</a:t>
              </a:r>
            </a:p>
            <a:p>
              <a:r>
                <a:rPr lang="en-US" sz="2400" b="1" dirty="0">
                  <a:latin typeface="Arial Narrow" panose="020B0606020202030204" pitchFamily="34" charset="0"/>
                </a:rPr>
                <a:t>c = (x &lt;= y)</a:t>
              </a:r>
            </a:p>
            <a:p>
              <a:r>
                <a:rPr lang="en-US" sz="2400" b="1" dirty="0">
                  <a:latin typeface="Arial Narrow" panose="020B0606020202030204" pitchFamily="34" charset="0"/>
                </a:rPr>
                <a:t>print (type(c))</a:t>
              </a:r>
            </a:p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cxnSp>
          <p:nvCxnSpPr>
            <p:cNvPr id="6" name="Straight Arrow Connector 5"/>
            <p:cNvCxnSpPr>
              <a:endCxn id="7" idx="1"/>
            </p:cNvCxnSpPr>
            <p:nvPr/>
          </p:nvCxnSpPr>
          <p:spPr>
            <a:xfrm>
              <a:off x="8329961" y="5988205"/>
              <a:ext cx="1605891" cy="152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935852" y="5818782"/>
              <a:ext cx="1941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&lt;class 'bool'&gt;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19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B565F1-57D7-466F-8BF3-BD3E1478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Boolean Operators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D8D20-A76B-4C6B-831A-E4DC6E52C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9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(Boolean)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bool variables </a:t>
            </a:r>
            <a:r>
              <a:rPr lang="en-US" b="1" dirty="0"/>
              <a:t>a </a:t>
            </a:r>
            <a:r>
              <a:rPr lang="en-US" dirty="0"/>
              <a:t>and </a:t>
            </a:r>
            <a:r>
              <a:rPr lang="en-US" b="1" dirty="0"/>
              <a:t>b</a:t>
            </a:r>
          </a:p>
          <a:p>
            <a:pPr lvl="1"/>
            <a:r>
              <a:rPr lang="en-US" b="1" dirty="0"/>
              <a:t>a and b </a:t>
            </a:r>
            <a:r>
              <a:rPr lang="en-US" dirty="0"/>
              <a:t>(True only when </a:t>
            </a:r>
            <a:r>
              <a:rPr lang="en-US" b="1" dirty="0"/>
              <a:t>a </a:t>
            </a:r>
            <a:r>
              <a:rPr lang="en-US" dirty="0"/>
              <a:t>and </a:t>
            </a:r>
            <a:r>
              <a:rPr lang="en-US" b="1" dirty="0"/>
              <a:t>b </a:t>
            </a:r>
            <a:r>
              <a:rPr lang="en-US" dirty="0"/>
              <a:t>are both True)</a:t>
            </a:r>
          </a:p>
          <a:p>
            <a:pPr lvl="1"/>
            <a:r>
              <a:rPr lang="en-US" b="1" dirty="0"/>
              <a:t>a or b </a:t>
            </a:r>
            <a:r>
              <a:rPr lang="en-US" dirty="0"/>
              <a:t>(False only when </a:t>
            </a:r>
            <a:r>
              <a:rPr lang="en-US" b="1" dirty="0"/>
              <a:t>a </a:t>
            </a:r>
            <a:r>
              <a:rPr lang="en-US" dirty="0"/>
              <a:t>and </a:t>
            </a:r>
            <a:r>
              <a:rPr lang="en-US" b="1" dirty="0"/>
              <a:t>b </a:t>
            </a:r>
            <a:r>
              <a:rPr lang="en-US" dirty="0"/>
              <a:t>are both False)</a:t>
            </a:r>
          </a:p>
          <a:p>
            <a:pPr lvl="1"/>
            <a:r>
              <a:rPr lang="en-US" b="1" dirty="0"/>
              <a:t>not a </a:t>
            </a:r>
            <a:r>
              <a:rPr lang="en-US" dirty="0"/>
              <a:t>(True only when </a:t>
            </a:r>
            <a:r>
              <a:rPr lang="en-US" b="1" dirty="0"/>
              <a:t>a </a:t>
            </a:r>
            <a:r>
              <a:rPr lang="en-US" dirty="0"/>
              <a:t>is False and vice versa)</a:t>
            </a:r>
          </a:p>
        </p:txBody>
      </p:sp>
    </p:spTree>
    <p:extLst>
      <p:ext uri="{BB962C8B-B14F-4D97-AF65-F5344CB8AC3E}">
        <p14:creationId xmlns:p14="http://schemas.microsoft.com/office/powerpoint/2010/main" val="1287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B565F1-57D7-466F-8BF3-BD3E1478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Precendence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D8D20-A76B-4C6B-831A-E4DC6E52C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With relational and boolean operators</a:t>
            </a:r>
          </a:p>
        </p:txBody>
      </p:sp>
    </p:spTree>
    <p:extLst>
      <p:ext uri="{BB962C8B-B14F-4D97-AF65-F5344CB8AC3E}">
        <p14:creationId xmlns:p14="http://schemas.microsoft.com/office/powerpoint/2010/main" val="214652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Widescreen</PresentationFormat>
  <Paragraphs>351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Courier New</vt:lpstr>
      <vt:lpstr>Office Theme</vt:lpstr>
      <vt:lpstr>Decisions: Boolean Logic</vt:lpstr>
      <vt:lpstr>Review</vt:lpstr>
      <vt:lpstr>Decision making</vt:lpstr>
      <vt:lpstr>Relational Operators</vt:lpstr>
      <vt:lpstr>Relational operators</vt:lpstr>
      <vt:lpstr>Boolean expression</vt:lpstr>
      <vt:lpstr>Boolean Operators</vt:lpstr>
      <vt:lpstr>Logical (Boolean) operators</vt:lpstr>
      <vt:lpstr>Precendence</vt:lpstr>
      <vt:lpstr>Update on precedence</vt:lpstr>
      <vt:lpstr>Truth Tables</vt:lpstr>
      <vt:lpstr>Truth Table for OR</vt:lpstr>
      <vt:lpstr>Truth Table for OR</vt:lpstr>
      <vt:lpstr>Truth Table for OR</vt:lpstr>
      <vt:lpstr>Truth Table for OR</vt:lpstr>
      <vt:lpstr>Truth Table for OR</vt:lpstr>
      <vt:lpstr>Logical expression</vt:lpstr>
      <vt:lpstr>Truth Tables</vt:lpstr>
      <vt:lpstr>Boolean Logic</vt:lpstr>
      <vt:lpstr>Boolean Logic</vt:lpstr>
      <vt:lpstr>Boolean Logic</vt:lpstr>
      <vt:lpstr>Boolean Logic</vt:lpstr>
      <vt:lpstr>Boolean Logic</vt:lpstr>
      <vt:lpstr>Onward to …  if else statements.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2020-08-24T23:45:46Z</dcterms:created>
  <dcterms:modified xsi:type="dcterms:W3CDTF">2020-09-30T20:02:29Z</dcterms:modified>
</cp:coreProperties>
</file>