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2"/>
  </p:notesMasterIdLst>
  <p:sldIdLst>
    <p:sldId id="256" r:id="rId2"/>
    <p:sldId id="317" r:id="rId3"/>
    <p:sldId id="693" r:id="rId4"/>
    <p:sldId id="436" r:id="rId5"/>
    <p:sldId id="799" r:id="rId6"/>
    <p:sldId id="424" r:id="rId7"/>
    <p:sldId id="786" r:id="rId8"/>
    <p:sldId id="790" r:id="rId9"/>
    <p:sldId id="409" r:id="rId10"/>
    <p:sldId id="791" r:id="rId11"/>
    <p:sldId id="787" r:id="rId12"/>
    <p:sldId id="476" r:id="rId13"/>
    <p:sldId id="789" r:id="rId14"/>
    <p:sldId id="768" r:id="rId15"/>
    <p:sldId id="769" r:id="rId16"/>
    <p:sldId id="792" r:id="rId17"/>
    <p:sldId id="434" r:id="rId18"/>
    <p:sldId id="508" r:id="rId19"/>
    <p:sldId id="477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492" r:id="rId34"/>
    <p:sldId id="493" r:id="rId35"/>
    <p:sldId id="494" r:id="rId36"/>
    <p:sldId id="495" r:id="rId37"/>
    <p:sldId id="497" r:id="rId38"/>
    <p:sldId id="496" r:id="rId39"/>
    <p:sldId id="498" r:id="rId40"/>
    <p:sldId id="499" r:id="rId41"/>
    <p:sldId id="500" r:id="rId42"/>
    <p:sldId id="501" r:id="rId43"/>
    <p:sldId id="502" r:id="rId44"/>
    <p:sldId id="503" r:id="rId45"/>
    <p:sldId id="504" r:id="rId46"/>
    <p:sldId id="506" r:id="rId47"/>
    <p:sldId id="505" r:id="rId48"/>
    <p:sldId id="507" r:id="rId49"/>
    <p:sldId id="794" r:id="rId50"/>
    <p:sldId id="410" r:id="rId51"/>
    <p:sldId id="772" r:id="rId52"/>
    <p:sldId id="773" r:id="rId53"/>
    <p:sldId id="779" r:id="rId54"/>
    <p:sldId id="431" r:id="rId55"/>
    <p:sldId id="780" r:id="rId56"/>
    <p:sldId id="445" r:id="rId57"/>
    <p:sldId id="781" r:id="rId58"/>
    <p:sldId id="446" r:id="rId59"/>
    <p:sldId id="430" r:id="rId60"/>
    <p:sldId id="511" r:id="rId61"/>
    <p:sldId id="510" r:id="rId62"/>
    <p:sldId id="512" r:id="rId63"/>
    <p:sldId id="513" r:id="rId64"/>
    <p:sldId id="514" r:id="rId65"/>
    <p:sldId id="515" r:id="rId66"/>
    <p:sldId id="516" r:id="rId67"/>
    <p:sldId id="517" r:id="rId68"/>
    <p:sldId id="518" r:id="rId69"/>
    <p:sldId id="519" r:id="rId70"/>
    <p:sldId id="520" r:id="rId71"/>
    <p:sldId id="521" r:id="rId72"/>
    <p:sldId id="522" r:id="rId73"/>
    <p:sldId id="523" r:id="rId74"/>
    <p:sldId id="524" r:id="rId75"/>
    <p:sldId id="525" r:id="rId76"/>
    <p:sldId id="526" r:id="rId77"/>
    <p:sldId id="527" r:id="rId78"/>
    <p:sldId id="528" r:id="rId79"/>
    <p:sldId id="529" r:id="rId80"/>
    <p:sldId id="530" r:id="rId81"/>
    <p:sldId id="531" r:id="rId82"/>
    <p:sldId id="532" r:id="rId83"/>
    <p:sldId id="533" r:id="rId84"/>
    <p:sldId id="534" r:id="rId85"/>
    <p:sldId id="535" r:id="rId86"/>
    <p:sldId id="536" r:id="rId87"/>
    <p:sldId id="537" r:id="rId88"/>
    <p:sldId id="538" r:id="rId89"/>
    <p:sldId id="539" r:id="rId90"/>
    <p:sldId id="540" r:id="rId91"/>
    <p:sldId id="795" r:id="rId92"/>
    <p:sldId id="413" r:id="rId93"/>
    <p:sldId id="783" r:id="rId94"/>
    <p:sldId id="784" r:id="rId95"/>
    <p:sldId id="796" r:id="rId96"/>
    <p:sldId id="432" r:id="rId97"/>
    <p:sldId id="774" r:id="rId98"/>
    <p:sldId id="775" r:id="rId99"/>
    <p:sldId id="797" r:id="rId100"/>
    <p:sldId id="778" r:id="rId101"/>
    <p:sldId id="777" r:id="rId102"/>
    <p:sldId id="414" r:id="rId103"/>
    <p:sldId id="798" r:id="rId104"/>
    <p:sldId id="415" r:id="rId105"/>
    <p:sldId id="419" r:id="rId106"/>
    <p:sldId id="416" r:id="rId107"/>
    <p:sldId id="417" r:id="rId108"/>
    <p:sldId id="420" r:id="rId109"/>
    <p:sldId id="422" r:id="rId110"/>
    <p:sldId id="421" r:id="rId111"/>
    <p:sldId id="800" r:id="rId112"/>
    <p:sldId id="785" r:id="rId113"/>
    <p:sldId id="425" r:id="rId114"/>
    <p:sldId id="782" r:id="rId115"/>
    <p:sldId id="426" r:id="rId116"/>
    <p:sldId id="801" r:id="rId117"/>
    <p:sldId id="695" r:id="rId118"/>
    <p:sldId id="765" r:id="rId119"/>
    <p:sldId id="475" r:id="rId120"/>
    <p:sldId id="271" r:id="rId1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AE5A3-C7C3-4E31-A011-2A4D9AA3CE92}" v="1" dt="2020-12-07T16:23:5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75" d="100"/>
          <a:sy n="75" d="100"/>
        </p:scale>
        <p:origin x="40" y="1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32FAA-A7EA-4B17-921A-128E37CBF4E0}" type="datetimeFigureOut">
              <a:rPr lang="en-CA" smtClean="0"/>
              <a:t>2020-12-07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626B9-CCB1-4F55-AC96-887F0B96A7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19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0D23E60-C8C0-4204-B1AB-A609D90F32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A298583-C4C7-4CD5-A7FE-6DBE41A3EE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FBA9888-FAAC-4F2D-81B7-96CCB8D76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8A14-479C-4055-AA59-4AF0FDFDF28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98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70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8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02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28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85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46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83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16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7B2FD05-583E-4739-AB9E-04223D225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F850A1D-7F86-4DD0-871E-A300C2B7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ADDE05E-531F-4668-A307-B69868361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B2CE0-E2D9-402A-8390-4CBECF81C67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5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13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77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08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3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09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15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01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2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39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0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7B2FD05-583E-4739-AB9E-04223D225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F850A1D-7F86-4DD0-871E-A300C2B7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ADDE05E-531F-4668-A307-B69868361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B2CE0-E2D9-402A-8390-4CBECF81C67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35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74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54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485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09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75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23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71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C72A813-CBBE-4101-991E-9D1F777DF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920FABC-8A0C-40B4-A1FA-855D321B4A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727028C-90DE-4F9C-BDD1-AFF42C6D9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E7EE8-8B1F-45E1-A435-B55D3EE306D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831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C72A813-CBBE-4101-991E-9D1F777DF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920FABC-8A0C-40B4-A1FA-855D321B4A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727028C-90DE-4F9C-BDD1-AFF42C6D9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E7EE8-8B1F-45E1-A435-B55D3EE306D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57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C72A813-CBBE-4101-991E-9D1F777DF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920FABC-8A0C-40B4-A1FA-855D321B4A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727028C-90DE-4F9C-BDD1-AFF42C6D9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E7EE8-8B1F-45E1-A435-B55D3EE306D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9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E3D7A53-3864-45ED-A46F-C2227435EE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D04B913-E12A-4FE5-A20A-47EF3ABC34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555FF51-0BDB-4546-A943-7274D5CDD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8E4062-C2D9-49F0-B7EA-F5A76286DA4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974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C72A813-CBBE-4101-991E-9D1F777DF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920FABC-8A0C-40B4-A1FA-855D321B4A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727028C-90DE-4F9C-BDD1-AFF42C6D9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E7EE8-8B1F-45E1-A435-B55D3EE306D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746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616AF-BE2A-4C3D-A7AE-1AB605099C2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79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616AF-BE2A-4C3D-A7AE-1AB605099C2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19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616AF-BE2A-4C3D-A7AE-1AB605099C2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24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616AF-BE2A-4C3D-A7AE-1AB605099C2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306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616AF-BE2A-4C3D-A7AE-1AB605099C2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538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28C2086-B590-44B1-A18A-6F3742926F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76A14B1-4A24-4B2E-8060-BA79E6651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CCFEDD-8115-461D-AF76-7CFA368D0CF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590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68B490F-FDF6-43FF-B765-813FAAAF6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D3778A1-5DCB-4EE9-92DE-FF375F989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28EEBC-9801-413B-B2AC-A7C09BAB6E6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141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2529E5B-D216-4BD6-BC07-9A785643B4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838CEF6-8E76-4967-B9D8-971D2B5E4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192236-7978-4F51-A515-3A9BB177AED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347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64A26B7-9F15-4F35-833C-E19E88CA2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CAF54005-48AB-4D70-AF25-464AB820D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0E50B-E5C8-42AD-8CC1-813343BEC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0AAAC-7D42-4E69-93DD-9E9B0A44225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5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962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41421C5-A596-4F54-9492-A803FE508D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D6E6066-0B8F-43BC-9F3D-6557F5A7C1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C014B58-7794-47AD-BE85-4BECFEA2F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47C5CE-8B89-4AA0-AFAA-737EBA2590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304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2640E71-0597-48D5-9B53-0EB8EE217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2EDFA00-62DB-4381-8FAC-490CAC598B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210EA41C-A25D-4719-B1EB-646471E22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A42482-DBA2-4724-A95A-BA361954CF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95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38F0F8A-4AC2-4C4D-BFD3-25C7B71175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FB8044D-3617-45E2-B820-3F7A7C8933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71F3DB69-B7EC-41A2-912D-689E708CC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70D24-1F27-4FC1-B41C-B8826BBBA9A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097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7B2FD05-583E-4739-AB9E-04223D225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F850A1D-7F86-4DD0-871E-A300C2B7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ADDE05E-531F-4668-A307-B69868361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DB2CE0-E2D9-402A-8390-4CBECF81C67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90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7DBB68A-8107-409C-BC71-9E385D6B1F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31D2258-34D8-4392-BB34-EFB459BFCA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7E1574AE-5F57-4B84-BBCC-249A165E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B7ACDC-8CC6-4E30-BF55-C544D5410B1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868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246E06A-930B-443C-903A-CD435E66CE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5F230-0318-4FBA-9A17-E8E74B037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8665559-B8A7-4428-800B-6BA3CB4D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70C327-9A12-42E0-BC0A-CB6ECA55FA8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013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246E06A-930B-443C-903A-CD435E66CE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5F230-0318-4FBA-9A17-E8E74B037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8665559-B8A7-4428-800B-6BA3CB4D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70C327-9A12-42E0-BC0A-CB6ECA55FA8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0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3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3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3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01C78-AC7B-4FE3-BC4C-196227A8E1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5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December 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A3820-F125-47EE-BE8E-789BF5B6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7046D-DAAD-4C42-BFD3-F3356EA12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4448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Iterative Programming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Sometimes we can notice in dynamic programming that we didn’t need to store all the previous function calls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Or we can noticed that each function call was base iteratively on the previous function calls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1789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Iterative Programming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C576E-1EDA-415F-A6F2-AD73CA72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fibIter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(n):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return 0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if n == 1: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return 1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prev1 = 1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prev2 = 0</a:t>
            </a:r>
          </a:p>
          <a:p>
            <a:pPr marL="0" indent="0">
              <a:buFontTx/>
              <a:buNone/>
              <a:defRPr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   result = None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for i in range(2,n+1):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result = prev1 + prev2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prev2 = prev1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prev1 = result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return result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8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3115-2E6C-4094-8216-F054281F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Advantages of Iteration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32A2-5F80-4591-8EAA-9276AA5D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Typically</a:t>
            </a:r>
          </a:p>
          <a:p>
            <a:pPr lvl="1">
              <a:defRPr/>
            </a:pPr>
            <a:r>
              <a:rPr lang="en-US" dirty="0"/>
              <a:t>Faster (but not always)</a:t>
            </a:r>
          </a:p>
          <a:p>
            <a:pPr lvl="1">
              <a:defRPr/>
            </a:pPr>
            <a:r>
              <a:rPr lang="en-US" dirty="0"/>
              <a:t>Requires less memory (most of the time)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some problems are messy to express iteratively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01084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Fractals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3535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EA2D-1F89-4350-9163-4A3221BC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D013-0A76-4339-B667-CD60AAA24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Self similar images</a:t>
            </a:r>
          </a:p>
          <a:p>
            <a:pPr>
              <a:defRPr/>
            </a:pPr>
            <a:r>
              <a:rPr lang="en-US" dirty="0"/>
              <a:t>Often have reasonably simple recursive definitions</a:t>
            </a:r>
          </a:p>
          <a:p>
            <a:pPr lvl="1">
              <a:defRPr/>
            </a:pPr>
            <a:r>
              <a:rPr lang="en-US" dirty="0"/>
              <a:t>1				4</a:t>
            </a:r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r>
              <a:rPr lang="en-US" dirty="0"/>
              <a:t>2</a:t>
            </a:r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r>
              <a:rPr lang="en-US" dirty="0"/>
              <a:t>3</a:t>
            </a:r>
            <a:endParaRPr lang="en-CA" dirty="0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3691A905-E1CD-4067-9EA5-554045F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819400"/>
            <a:ext cx="29702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>
            <a:extLst>
              <a:ext uri="{FF2B5EF4-FFF2-40B4-BE49-F238E27FC236}">
                <a16:creationId xmlns:a16="http://schemas.microsoft.com/office/drawing/2014/main" id="{05391153-C5F4-4709-BFC0-CC396B8B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53000"/>
            <a:ext cx="29702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>
            <a:extLst>
              <a:ext uri="{FF2B5EF4-FFF2-40B4-BE49-F238E27FC236}">
                <a16:creationId xmlns:a16="http://schemas.microsoft.com/office/drawing/2014/main" id="{258139D1-2022-488C-B55E-E082C62D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1438"/>
            <a:ext cx="2970213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>
            <a:extLst>
              <a:ext uri="{FF2B5EF4-FFF2-40B4-BE49-F238E27FC236}">
                <a16:creationId xmlns:a16="http://schemas.microsoft.com/office/drawing/2014/main" id="{041DF735-19C6-4AC5-AFD9-A3F3E138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29702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626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9AE641-2A7B-4C42-9B97-5850CC159978}"/>
              </a:ext>
            </a:extLst>
          </p:cNvPr>
          <p:cNvSpPr/>
          <p:nvPr/>
        </p:nvSpPr>
        <p:spPr>
          <a:xfrm>
            <a:off x="3657600" y="1295400"/>
            <a:ext cx="48006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7E191-E0F0-4A94-A811-FDFEA234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Koch Snowflake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36AA-6705-46FC-B926-18171A7D3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2" name="Picture 2" descr="http://www.math.ubc.ca/~cass/courses/m308-03b/projects-03b/skinner/images/koch_snowflake.gif">
            <a:extLst>
              <a:ext uri="{FF2B5EF4-FFF2-40B4-BE49-F238E27FC236}">
                <a16:creationId xmlns:a16="http://schemas.microsoft.com/office/drawing/2014/main" id="{CC8304CA-2F18-4C20-9A3C-15E43BB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229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126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859-88A8-4AD0-A5A4-523ED69B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Sierpinski</a:t>
            </a:r>
            <a:r>
              <a:rPr lang="en-US" dirty="0"/>
              <a:t> Triangle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11F52-87FE-44B5-A84D-7EEF8E036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17CE1966-A58A-4713-991C-46B48171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600200"/>
            <a:ext cx="5381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>
            <a:extLst>
              <a:ext uri="{FF2B5EF4-FFF2-40B4-BE49-F238E27FC236}">
                <a16:creationId xmlns:a16="http://schemas.microsoft.com/office/drawing/2014/main" id="{BB562320-E5CE-4F47-9679-59911017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484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000"/>
              <a:t>Sierpinski Trianglge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000"/>
              <a:t>Source: http://commons.wikimedia.org/wiki/File:Sierpinski-Trigon-7.svg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000"/>
              <a:t>License: Public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</p:spTree>
    <p:extLst>
      <p:ext uri="{BB962C8B-B14F-4D97-AF65-F5344CB8AC3E}">
        <p14:creationId xmlns:p14="http://schemas.microsoft.com/office/powerpoint/2010/main" val="12067060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791D-FF3D-4DEC-A19C-EC22D7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 Fern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30D7E-76C0-461C-B8DD-9FDA7600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35202B73-8EB5-46E1-8B19-22367AD7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82296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>
            <a:extLst>
              <a:ext uri="{FF2B5EF4-FFF2-40B4-BE49-F238E27FC236}">
                <a16:creationId xmlns:a16="http://schemas.microsoft.com/office/drawing/2014/main" id="{6443A30C-3276-4808-AEBA-496F0988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32525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000"/>
              <a:t>Fractal Fern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000"/>
              <a:t>Source: http://schools-wikipedia.org/images/67/6740.png.htm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000"/>
              <a:t>License: Creative Commons Attribution-Share Alike 3.0 Unported http://creativecommons.org/licenses/by-sa/3.0/deed.en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</p:spTree>
    <p:extLst>
      <p:ext uri="{BB962C8B-B14F-4D97-AF65-F5344CB8AC3E}">
        <p14:creationId xmlns:p14="http://schemas.microsoft.com/office/powerpoint/2010/main" val="12122604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35AD-858D-4D6C-B2A7-2599A2CA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 Art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D5EED-D634-4200-8C50-5A74DAF93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endParaRPr lang="en-US" sz="2000" dirty="0"/>
          </a:p>
          <a:p>
            <a:pPr algn="ctr">
              <a:buFontTx/>
              <a:buNone/>
              <a:defRPr/>
            </a:pPr>
            <a:r>
              <a:rPr lang="en-US" sz="2000" dirty="0"/>
              <a:t>Spiral Fantasy by Alfred Laing</a:t>
            </a:r>
            <a:endParaRPr lang="en-CA" sz="2000" dirty="0"/>
          </a:p>
        </p:txBody>
      </p:sp>
      <p:pic>
        <p:nvPicPr>
          <p:cNvPr id="44036" name="Picture 2" descr="http://neatorama.cachefly.net/images/2008-01/fractal-art-alfred-laing-spiral-fantasy.jpg">
            <a:extLst>
              <a:ext uri="{FF2B5EF4-FFF2-40B4-BE49-F238E27FC236}">
                <a16:creationId xmlns:a16="http://schemas.microsoft.com/office/drawing/2014/main" id="{A45F95AF-88C5-469F-88A3-74C2D53A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914525"/>
            <a:ext cx="4762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3615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6D48-CE22-4899-8F78-8A01F886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 Art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BA14-E07D-4646-BB29-7483E1E9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endParaRPr lang="en-US" sz="2000" dirty="0"/>
          </a:p>
          <a:p>
            <a:pPr algn="ctr">
              <a:buFontTx/>
              <a:buNone/>
              <a:defRPr/>
            </a:pPr>
            <a:r>
              <a:rPr lang="en-US" sz="2000" dirty="0"/>
              <a:t>Simple Thing by Philip Taylor</a:t>
            </a:r>
            <a:endParaRPr lang="en-CA" sz="2000" dirty="0"/>
          </a:p>
        </p:txBody>
      </p:sp>
      <p:pic>
        <p:nvPicPr>
          <p:cNvPr id="45060" name="Picture 2" descr="“Simple Thing”&#10;Philip Taylor">
            <a:extLst>
              <a:ext uri="{FF2B5EF4-FFF2-40B4-BE49-F238E27FC236}">
                <a16:creationId xmlns:a16="http://schemas.microsoft.com/office/drawing/2014/main" id="{F6C062D0-098B-4E91-9115-30891EFBE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7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53876-3873-46D4-9A7F-82527A10E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dirty="0"/>
                  <a:t>Computing n factorial (n!): </a:t>
                </a:r>
              </a:p>
              <a:p>
                <a:pPr>
                  <a:defRPr/>
                </a:pPr>
                <a:r>
                  <a:rPr lang="en-US" dirty="0"/>
                  <a:t>Defined as the result of multiplying all numbers from n to 1 for all n&gt;0. If n == 0, then result is 1.</a:t>
                </a:r>
              </a:p>
              <a:p>
                <a:pPr marL="0" indent="0">
                  <a:buNone/>
                  <a:defRPr/>
                </a:pPr>
                <a:endParaRPr lang="en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!=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1                          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   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:r>
                  <a:rPr lang="en-US" dirty="0"/>
                  <a:t>0! → 1</a:t>
                </a:r>
              </a:p>
              <a:p>
                <a:pPr>
                  <a:defRPr/>
                </a:pPr>
                <a:r>
                  <a:rPr lang="en-US" dirty="0"/>
                  <a:t>1! → 1*1 = 1</a:t>
                </a:r>
              </a:p>
              <a:p>
                <a:pPr>
                  <a:defRPr/>
                </a:pPr>
                <a:r>
                  <a:rPr lang="en-US" dirty="0"/>
                  <a:t>2! → 2*1*1 = 2</a:t>
                </a:r>
              </a:p>
              <a:p>
                <a:pPr>
                  <a:defRPr/>
                </a:pPr>
                <a:r>
                  <a:rPr lang="en-US" dirty="0"/>
                  <a:t>3! → 3*2*1*1 = 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53876-3873-46D4-9A7F-82527A10E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1" t="-1961" r="-14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485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D6DD-6FF6-4246-9788-222C2E5F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 Art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EC07C-540F-4673-AEB8-82952626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sz="2400" dirty="0"/>
          </a:p>
          <a:p>
            <a:pPr algn="ctr">
              <a:buFontTx/>
              <a:buNone/>
              <a:defRPr/>
            </a:pPr>
            <a:r>
              <a:rPr lang="en-US" sz="2000" dirty="0" err="1"/>
              <a:t>Edenesque</a:t>
            </a:r>
            <a:r>
              <a:rPr lang="en-US" sz="2000" dirty="0"/>
              <a:t> by Helen </a:t>
            </a:r>
            <a:r>
              <a:rPr lang="en-US" sz="2000" dirty="0" err="1"/>
              <a:t>Grainge</a:t>
            </a:r>
            <a:r>
              <a:rPr lang="en-US" sz="2000" dirty="0"/>
              <a:t> (left)</a:t>
            </a:r>
          </a:p>
          <a:p>
            <a:pPr algn="ctr">
              <a:buFontTx/>
              <a:buNone/>
              <a:defRPr/>
            </a:pPr>
            <a:r>
              <a:rPr lang="en-US" sz="2000" dirty="0"/>
              <a:t>Rose by Keith Mackay (right)</a:t>
            </a:r>
            <a:endParaRPr lang="en-CA" sz="2000" dirty="0"/>
          </a:p>
        </p:txBody>
      </p:sp>
      <p:pic>
        <p:nvPicPr>
          <p:cNvPr id="46084" name="Picture 4" descr="“Edenesque”&#10;Helen Grainge">
            <a:extLst>
              <a:ext uri="{FF2B5EF4-FFF2-40B4-BE49-F238E27FC236}">
                <a16:creationId xmlns:a16="http://schemas.microsoft.com/office/drawing/2014/main" id="{E121D861-7863-406E-AF42-69CAC78C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“Rose”&#10;Keith Mackay">
            <a:extLst>
              <a:ext uri="{FF2B5EF4-FFF2-40B4-BE49-F238E27FC236}">
                <a16:creationId xmlns:a16="http://schemas.microsoft.com/office/drawing/2014/main" id="{0C299C37-0F35-483D-B0C1-FE7D305B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403860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4490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Mazes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957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CA5E-1AA3-4368-9331-F3D90764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Maze Path Finding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9A371-8F58-4F24-BC38-BA492C12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Consider a two dimensional list containing 4 different values</a:t>
            </a:r>
          </a:p>
          <a:p>
            <a:pPr lvl="1">
              <a:defRPr/>
            </a:pPr>
            <a:r>
              <a:rPr lang="en-US" dirty="0"/>
              <a:t>Entrance for the maze</a:t>
            </a:r>
          </a:p>
          <a:p>
            <a:pPr lvl="1">
              <a:defRPr/>
            </a:pPr>
            <a:r>
              <a:rPr lang="en-US" dirty="0"/>
              <a:t>Exit for the maze</a:t>
            </a:r>
          </a:p>
          <a:p>
            <a:pPr lvl="1">
              <a:defRPr/>
            </a:pPr>
            <a:r>
              <a:rPr lang="en-US" dirty="0"/>
              <a:t>Open spaces</a:t>
            </a:r>
          </a:p>
          <a:p>
            <a:pPr lvl="1">
              <a:defRPr/>
            </a:pPr>
            <a:r>
              <a:rPr lang="en-US" dirty="0"/>
              <a:t>Walls</a:t>
            </a:r>
          </a:p>
          <a:p>
            <a:pPr>
              <a:defRPr/>
            </a:pPr>
            <a:r>
              <a:rPr lang="en-US" dirty="0"/>
              <a:t>Assume that the maze is fully enclosed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427446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6360-55FD-4AC3-9EAE-CC0B9EC3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Maze Path Finding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3D2C-5C0D-4A98-9A19-90B74B93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Algorithm solve(map, x, y)</a:t>
            </a:r>
          </a:p>
          <a:p>
            <a:pPr lvl="1">
              <a:defRPr/>
            </a:pPr>
            <a:r>
              <a:rPr lang="en-US" sz="2000" dirty="0"/>
              <a:t>If the current square is a wall or a space we have already visited, return failure</a:t>
            </a:r>
          </a:p>
          <a:p>
            <a:pPr lvl="1">
              <a:defRPr/>
            </a:pPr>
            <a:r>
              <a:rPr lang="en-US" sz="2000" dirty="0"/>
              <a:t>If the current square is the exit point, mark it as part of the solution and return success</a:t>
            </a:r>
          </a:p>
          <a:p>
            <a:pPr lvl="1">
              <a:defRPr/>
            </a:pPr>
            <a:r>
              <a:rPr lang="en-US" sz="2000" dirty="0"/>
              <a:t>Mark the current square as part of the solution </a:t>
            </a:r>
          </a:p>
          <a:p>
            <a:pPr lvl="1">
              <a:defRPr/>
            </a:pPr>
            <a:endParaRPr lang="en-US" sz="1000" dirty="0"/>
          </a:p>
          <a:p>
            <a:pPr lvl="1">
              <a:defRPr/>
            </a:pPr>
            <a:r>
              <a:rPr lang="en-US" sz="2000" dirty="0"/>
              <a:t>If solve(map, x, y+1) is successful, return success</a:t>
            </a:r>
          </a:p>
          <a:p>
            <a:pPr lvl="1">
              <a:defRPr/>
            </a:pPr>
            <a:r>
              <a:rPr lang="en-US" sz="2000" dirty="0"/>
              <a:t>If solve(map, x, y-1) is successful, return success</a:t>
            </a:r>
          </a:p>
          <a:p>
            <a:pPr lvl="1">
              <a:defRPr/>
            </a:pPr>
            <a:r>
              <a:rPr lang="en-US" sz="2000" dirty="0"/>
              <a:t>If solve(map, x+1, y) is successful, return success</a:t>
            </a:r>
          </a:p>
          <a:p>
            <a:pPr lvl="1">
              <a:defRPr/>
            </a:pPr>
            <a:r>
              <a:rPr lang="en-US" sz="2000" dirty="0"/>
              <a:t>If solve(map, x-1, y) is successful, return success</a:t>
            </a:r>
          </a:p>
          <a:p>
            <a:pPr lvl="1">
              <a:defRPr/>
            </a:pPr>
            <a:endParaRPr lang="en-US" sz="1000" dirty="0"/>
          </a:p>
          <a:p>
            <a:pPr lvl="1">
              <a:defRPr/>
            </a:pPr>
            <a:r>
              <a:rPr lang="en-US" sz="2000" dirty="0"/>
              <a:t>Mark the current square as visited but not part of the solution</a:t>
            </a:r>
          </a:p>
          <a:p>
            <a:pPr lvl="1">
              <a:defRPr/>
            </a:pPr>
            <a:r>
              <a:rPr lang="en-US" sz="2000" dirty="0"/>
              <a:t>Return failure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53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9C7F-6388-4B59-9A4C-356A2C0D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Maze Path Finding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3F36-CA1E-44B9-9A23-F3B77A21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def solve(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map,x,y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if map[x][y] == “wall” or map[x][y] == “visited”: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return False</a:t>
            </a:r>
          </a:p>
          <a:p>
            <a:pPr marL="0" indent="0">
              <a:buNone/>
              <a:defRPr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if map[x][y] == “exit”: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print “Go to (%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d,%d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)” %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606596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9C7F-6388-4B59-9A4C-356A2C0D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Maze Path Finding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3F36-CA1E-44B9-9A23-F3B77A21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print “Go to (%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d,%d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)” %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if solve(map,x,y+1):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solve(map,x,y-1):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solve(map,x+1,y):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solve(map,x-1,y):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else: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map[x][y] = “visited”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False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5321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Recursion – Beyond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50548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implementation is the perfect ﬁt for naturally recursive problems. </a:t>
            </a:r>
          </a:p>
          <a:p>
            <a:r>
              <a:rPr lang="en-US" dirty="0"/>
              <a:t>The result of one step depends on the previous steps. </a:t>
            </a:r>
          </a:p>
          <a:p>
            <a:r>
              <a:rPr lang="en-US" dirty="0"/>
              <a:t>There is a base case where the process will stop at. </a:t>
            </a:r>
          </a:p>
          <a:p>
            <a:r>
              <a:rPr lang="en-US" dirty="0"/>
              <a:t>e.g., search, games, various math problems </a:t>
            </a:r>
          </a:p>
          <a:p>
            <a:r>
              <a:rPr lang="en-US" dirty="0"/>
              <a:t>Computationally elegant </a:t>
            </a:r>
          </a:p>
          <a:p>
            <a:r>
              <a:rPr lang="en-US" dirty="0"/>
              <a:t>Easy to program than using loops</a:t>
            </a:r>
          </a:p>
          <a:p>
            <a:r>
              <a:rPr lang="en-US" dirty="0"/>
              <a:t>Tradeoffs: </a:t>
            </a:r>
          </a:p>
          <a:p>
            <a:pPr lvl="1"/>
            <a:r>
              <a:rPr lang="en-US" dirty="0"/>
              <a:t>Function calls can be costly in terms of memory and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225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functions performance and even their results are often shown via proofs using induction</a:t>
            </a:r>
          </a:p>
          <a:p>
            <a:pPr lvl="1"/>
            <a:r>
              <a:rPr lang="en-US" dirty="0"/>
              <a:t>Base Case: Where recursion bottoms out and returns</a:t>
            </a:r>
          </a:p>
          <a:p>
            <a:pPr lvl="1"/>
            <a:r>
              <a:rPr lang="en-US" dirty="0"/>
              <a:t>Inductive Case: Where recursion calls another functions call</a:t>
            </a:r>
          </a:p>
          <a:p>
            <a:pPr lvl="1"/>
            <a:endParaRPr lang="en-US" dirty="0"/>
          </a:p>
          <a:p>
            <a:r>
              <a:rPr lang="en-US" dirty="0"/>
              <a:t>Induction is generally be taught in CPSC 271, 331, and 413</a:t>
            </a:r>
          </a:p>
        </p:txBody>
      </p:sp>
    </p:spTree>
    <p:extLst>
      <p:ext uri="{BB962C8B-B14F-4D97-AF65-F5344CB8AC3E}">
        <p14:creationId xmlns:p14="http://schemas.microsoft.com/office/powerpoint/2010/main" val="18512601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00" y="1695508"/>
            <a:ext cx="1173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binary_search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k):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!= 0: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center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)//2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[center] == k: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[center] &gt; k: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binary_search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[:center], k)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binary_search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[center+1:], k)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</p:txBody>
      </p:sp>
    </p:spTree>
    <p:extLst>
      <p:ext uri="{BB962C8B-B14F-4D97-AF65-F5344CB8AC3E}">
        <p14:creationId xmlns:p14="http://schemas.microsoft.com/office/powerpoint/2010/main" val="124646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3876-3873-46D4-9A7F-82527A10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Computing n factorial:</a:t>
            </a:r>
          </a:p>
          <a:p>
            <a:pPr lvl="1">
              <a:defRPr/>
            </a:pPr>
            <a:r>
              <a:rPr lang="en-US" sz="2400" dirty="0"/>
              <a:t>Using a loop:</a:t>
            </a:r>
          </a:p>
          <a:p>
            <a:pPr lvl="2">
              <a:defRPr/>
            </a:pPr>
            <a:r>
              <a:rPr lang="en-US" sz="2400" dirty="0"/>
              <a:t>Initialize a variable named </a:t>
            </a:r>
            <a:r>
              <a:rPr lang="en-US" sz="2400" i="1" dirty="0"/>
              <a:t>answer </a:t>
            </a:r>
            <a:r>
              <a:rPr lang="en-US" sz="2400" dirty="0"/>
              <a:t>to 1 (the answer to 0!)</a:t>
            </a:r>
          </a:p>
          <a:p>
            <a:pPr lvl="2">
              <a:defRPr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ranging from 2 to n (inclusive)</a:t>
            </a:r>
          </a:p>
          <a:p>
            <a:pPr lvl="3">
              <a:defRPr/>
            </a:pPr>
            <a:r>
              <a:rPr lang="en-US" sz="2400" dirty="0"/>
              <a:t>Multiply </a:t>
            </a:r>
            <a:r>
              <a:rPr lang="en-US" sz="2400" i="1" dirty="0"/>
              <a:t>answer</a:t>
            </a:r>
            <a:r>
              <a:rPr lang="en-US" sz="2400" dirty="0"/>
              <a:t> by i, storing the result back into </a:t>
            </a:r>
            <a:r>
              <a:rPr lang="en-US" sz="2400" i="1" dirty="0"/>
              <a:t>answer</a:t>
            </a:r>
          </a:p>
          <a:p>
            <a:pPr lvl="2">
              <a:defRPr/>
            </a:pPr>
            <a:r>
              <a:rPr lang="en-US" sz="2400" dirty="0"/>
              <a:t>return </a:t>
            </a:r>
            <a:r>
              <a:rPr lang="en-US" sz="2400" i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594130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CPSC 219.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3876-3873-46D4-9A7F-82527A10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Computing n factorial:</a:t>
            </a:r>
          </a:p>
          <a:p>
            <a:pPr lvl="1">
              <a:defRPr/>
            </a:pPr>
            <a:r>
              <a:rPr lang="en-US" sz="2400" dirty="0"/>
              <a:t>Using a loop:</a:t>
            </a:r>
          </a:p>
          <a:p>
            <a:pPr lvl="2">
              <a:defRPr/>
            </a:pPr>
            <a:r>
              <a:rPr lang="en-US" sz="2400" dirty="0"/>
              <a:t>Initialize a variable named </a:t>
            </a:r>
            <a:r>
              <a:rPr lang="en-US" sz="2400" i="1" dirty="0"/>
              <a:t>answer </a:t>
            </a:r>
            <a:r>
              <a:rPr lang="en-US" sz="2400" dirty="0"/>
              <a:t>to 1 (the answer to 0!)</a:t>
            </a:r>
          </a:p>
          <a:p>
            <a:pPr lvl="2">
              <a:defRPr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ranging from 2 to n (inclusive)</a:t>
            </a:r>
          </a:p>
          <a:p>
            <a:pPr lvl="3">
              <a:defRPr/>
            </a:pPr>
            <a:r>
              <a:rPr lang="en-US" sz="2400" dirty="0"/>
              <a:t>Multiply </a:t>
            </a:r>
            <a:r>
              <a:rPr lang="en-US" sz="2400" i="1" dirty="0"/>
              <a:t>answer</a:t>
            </a:r>
            <a:r>
              <a:rPr lang="en-US" sz="2400" dirty="0"/>
              <a:t> by </a:t>
            </a:r>
            <a:r>
              <a:rPr lang="en-US" sz="2400" dirty="0" err="1"/>
              <a:t>i</a:t>
            </a:r>
            <a:r>
              <a:rPr lang="en-US" sz="2400" dirty="0"/>
              <a:t>, storing the result back into </a:t>
            </a:r>
            <a:r>
              <a:rPr lang="en-US" sz="2400" i="1" dirty="0"/>
              <a:t>answer</a:t>
            </a:r>
          </a:p>
          <a:p>
            <a:pPr lvl="2">
              <a:defRPr/>
            </a:pPr>
            <a:r>
              <a:rPr lang="en-US" sz="2400" dirty="0"/>
              <a:t>return </a:t>
            </a:r>
            <a:r>
              <a:rPr lang="en-US" sz="2400" i="1" dirty="0"/>
              <a:t>answer</a:t>
            </a:r>
          </a:p>
          <a:p>
            <a:pPr marL="1371600" lvl="3" indent="0">
              <a:buNone/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Another solution comes from the definition</a:t>
            </a:r>
          </a:p>
        </p:txBody>
      </p:sp>
    </p:spTree>
    <p:extLst>
      <p:ext uri="{BB962C8B-B14F-4D97-AF65-F5344CB8AC3E}">
        <p14:creationId xmlns:p14="http://schemas.microsoft.com/office/powerpoint/2010/main" val="234969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3876-3873-46D4-9A7F-82527A10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Recursive Definition!</a:t>
            </a:r>
          </a:p>
          <a:p>
            <a:pPr lvl="3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Another solution </a:t>
            </a:r>
          </a:p>
          <a:p>
            <a:pPr lvl="2">
              <a:defRPr/>
            </a:pPr>
            <a:r>
              <a:rPr lang="en-US" sz="2400" dirty="0"/>
              <a:t>By definition, 	0! == 1</a:t>
            </a:r>
          </a:p>
          <a:p>
            <a:pPr lvl="2">
              <a:defRPr/>
            </a:pPr>
            <a:r>
              <a:rPr lang="en-US" sz="2400" dirty="0"/>
              <a:t>View 		             n! == n * (n-1)!</a:t>
            </a:r>
          </a:p>
        </p:txBody>
      </p:sp>
    </p:spTree>
    <p:extLst>
      <p:ext uri="{BB962C8B-B14F-4D97-AF65-F5344CB8AC3E}">
        <p14:creationId xmlns:p14="http://schemas.microsoft.com/office/powerpoint/2010/main" val="154360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3876-3873-46D4-9A7F-82527A10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Recursive Definition!</a:t>
            </a:r>
          </a:p>
          <a:p>
            <a:pPr lvl="3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Another solution </a:t>
            </a:r>
          </a:p>
          <a:p>
            <a:pPr lvl="2">
              <a:defRPr/>
            </a:pPr>
            <a:r>
              <a:rPr lang="en-US" sz="2400" dirty="0"/>
              <a:t>BASE CASE, 		             0! == 1</a:t>
            </a:r>
          </a:p>
          <a:p>
            <a:pPr lvl="2">
              <a:defRPr/>
            </a:pPr>
            <a:r>
              <a:rPr lang="en-US" sz="2400" dirty="0"/>
              <a:t>RECURSIVE CASE,		n! == n * (n-1)!</a:t>
            </a:r>
          </a:p>
        </p:txBody>
      </p:sp>
    </p:spTree>
    <p:extLst>
      <p:ext uri="{BB962C8B-B14F-4D97-AF65-F5344CB8AC3E}">
        <p14:creationId xmlns:p14="http://schemas.microsoft.com/office/powerpoint/2010/main" val="78851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A3820-F125-47EE-BE8E-789BF5B6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Factorial - Memory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7046D-DAAD-4C42-BFD3-F3356EA12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37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 #BASE CASE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 #RECURSIVE CASE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Note: code is easy, directly follows from recursive definition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How does it look like in memory?</a:t>
            </a:r>
          </a:p>
          <a:p>
            <a:pPr marL="0" indent="0">
              <a:buFontTx/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343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Let’s trace this code: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 #BASE CASE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 #RECURSIVE CASE</a:t>
            </a: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</p:spTree>
    <p:extLst>
      <p:ext uri="{BB962C8B-B14F-4D97-AF65-F5344CB8AC3E}">
        <p14:creationId xmlns:p14="http://schemas.microsoft.com/office/powerpoint/2010/main" val="10227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20574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</p:spTree>
    <p:extLst>
      <p:ext uri="{BB962C8B-B14F-4D97-AF65-F5344CB8AC3E}">
        <p14:creationId xmlns:p14="http://schemas.microsoft.com/office/powerpoint/2010/main" val="361766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D32E-76F8-4AE3-9AEA-6564C1A5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6A33-270B-45A0-9764-136B04B83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Definition:</a:t>
            </a:r>
          </a:p>
          <a:p>
            <a:pPr lvl="1">
              <a:defRPr/>
            </a:pPr>
            <a:r>
              <a:rPr lang="en-US" dirty="0"/>
              <a:t>See Recursion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Defining something in terms of itself</a:t>
            </a:r>
          </a:p>
          <a:p>
            <a:pPr lvl="2">
              <a:defRPr/>
            </a:pPr>
            <a:r>
              <a:rPr lang="en-US" dirty="0"/>
              <a:t>Generally using a smaller or simpler version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Recursive Function</a:t>
            </a:r>
          </a:p>
          <a:p>
            <a:pPr lvl="1">
              <a:defRPr/>
            </a:pPr>
            <a:r>
              <a:rPr lang="en-US" dirty="0"/>
              <a:t>A function that calls itself</a:t>
            </a:r>
          </a:p>
        </p:txBody>
      </p:sp>
    </p:spTree>
    <p:extLst>
      <p:ext uri="{BB962C8B-B14F-4D97-AF65-F5344CB8AC3E}">
        <p14:creationId xmlns:p14="http://schemas.microsoft.com/office/powerpoint/2010/main" val="396229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1252" y="323558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68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7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2126" y="1616427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2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</a:p>
        </p:txBody>
      </p:sp>
    </p:spTree>
    <p:extLst>
      <p:ext uri="{BB962C8B-B14F-4D97-AF65-F5344CB8AC3E}">
        <p14:creationId xmlns:p14="http://schemas.microsoft.com/office/powerpoint/2010/main" val="188565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55002" y="2020983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3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</a:p>
        </p:txBody>
      </p:sp>
    </p:spTree>
    <p:extLst>
      <p:ext uri="{BB962C8B-B14F-4D97-AF65-F5344CB8AC3E}">
        <p14:creationId xmlns:p14="http://schemas.microsoft.com/office/powerpoint/2010/main" val="1856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95885" y="201659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67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0264" y="2016590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E32726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828906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35546" y="284378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1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*(factorial(2))</a:t>
            </a:r>
          </a:p>
        </p:txBody>
      </p:sp>
    </p:spTree>
    <p:extLst>
      <p:ext uri="{BB962C8B-B14F-4D97-AF65-F5344CB8AC3E}">
        <p14:creationId xmlns:p14="http://schemas.microsoft.com/office/powerpoint/2010/main" val="2886358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0279" y="1621736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1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n=2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*(factorial(2))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97450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2318906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93923" y="2035016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3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n=2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*(factorial(2))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93923" y="2830731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4185639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95885" y="2018133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20523" y="4017306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n=2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*(factorial(2))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82847" y="2018131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E32726"/>
                </a:solidFill>
              </a:rPr>
              <a:t>FALSE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7283" y="2824299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899201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7388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n=2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*factorial(1))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55002" y="2810692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236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9436" y="162614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7388" y="4013392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n=1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*factorial(1))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02312" y="2806732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190257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programming technique whereby a function calls itself either directly or indirectly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mirror recu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820" y="3574366"/>
            <a:ext cx="4378179" cy="32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4739" y="3552093"/>
            <a:ext cx="1324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def</a:t>
            </a:r>
            <a:r>
              <a:rPr lang="en-US" sz="2400" dirty="0">
                <a:latin typeface="Arial Narrow" panose="020B0606020202030204" pitchFamily="34" charset="0"/>
              </a:rPr>
              <a:t> fun ():  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      :   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      fun ()   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      :</a:t>
            </a:r>
          </a:p>
        </p:txBody>
      </p:sp>
      <p:sp>
        <p:nvSpPr>
          <p:cNvPr id="7" name="Oval 6"/>
          <p:cNvSpPr/>
          <p:nvPr/>
        </p:nvSpPr>
        <p:spPr>
          <a:xfrm>
            <a:off x="3153508" y="3731899"/>
            <a:ext cx="1266092" cy="124264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28580" y="4133388"/>
            <a:ext cx="811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fun()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141785" y="4502720"/>
            <a:ext cx="185415" cy="2663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1938" y="3552093"/>
            <a:ext cx="2379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def</a:t>
            </a:r>
            <a:r>
              <a:rPr lang="en-US" sz="2400" dirty="0">
                <a:latin typeface="Arial Narrow" panose="020B0606020202030204" pitchFamily="34" charset="0"/>
              </a:rPr>
              <a:t> fun1 ():   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      fun2 ()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err="1">
                <a:latin typeface="Arial Narrow" panose="020B0606020202030204" pitchFamily="34" charset="0"/>
              </a:rPr>
              <a:t>def</a:t>
            </a:r>
            <a:r>
              <a:rPr lang="en-US" sz="2400" dirty="0">
                <a:latin typeface="Arial Narrow" panose="020B0606020202030204" pitchFamily="34" charset="0"/>
              </a:rPr>
              <a:t> fun2 ():   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      fun1 ()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38200" y="4769118"/>
            <a:ext cx="603738" cy="12472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406" y="6060831"/>
            <a:ext cx="152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Directly</a:t>
            </a:r>
          </a:p>
        </p:txBody>
      </p:sp>
      <p:cxnSp>
        <p:nvCxnSpPr>
          <p:cNvPr id="21" name="Straight Arrow Connector 20"/>
          <p:cNvCxnSpPr>
            <a:endCxn id="22" idx="1"/>
          </p:cNvCxnSpPr>
          <p:nvPr/>
        </p:nvCxnSpPr>
        <p:spPr>
          <a:xfrm flipV="1">
            <a:off x="6482862" y="3178704"/>
            <a:ext cx="1610262" cy="9546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93124" y="2994038"/>
            <a:ext cx="326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indirectly (mutual recursive)</a:t>
            </a:r>
          </a:p>
        </p:txBody>
      </p:sp>
    </p:spTree>
    <p:extLst>
      <p:ext uri="{BB962C8B-B14F-4D97-AF65-F5344CB8AC3E}">
        <p14:creationId xmlns:p14="http://schemas.microsoft.com/office/powerpoint/2010/main" val="1683729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7388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n=1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*factorial(1))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14896" y="1970468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  <a:endParaRPr lang="en-CA" sz="1100" dirty="0"/>
          </a:p>
        </p:txBody>
      </p:sp>
      <p:sp>
        <p:nvSpPr>
          <p:cNvPr id="17" name="Right Arrow 16"/>
          <p:cNvSpPr/>
          <p:nvPr/>
        </p:nvSpPr>
        <p:spPr>
          <a:xfrm>
            <a:off x="567372" y="2798924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3059606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7388" y="4013393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n=1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*factorial(1))</a:t>
            </a:r>
          </a:p>
          <a:p>
            <a:pPr marL="0" indent="0">
              <a:buNone/>
              <a:defRPr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0468" y="1995472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E32726"/>
                </a:solidFill>
              </a:rPr>
              <a:t>FALSE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95885" y="2811012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95885" y="1995472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698916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n=1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14896" y="283642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2259972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6723" y="1618512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n=0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n=0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99599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2997416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10701" y="2029022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n=0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n=0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12958" y="2828201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4049661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5534" y="201659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n=0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96063" y="200722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n=0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51129" y="280480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440260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43454" y="2433341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n=0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n=0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80578" y="2836941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3098786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n=0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factorial(0)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n=0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827811" y="4036030"/>
            <a:ext cx="277355" cy="179291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953903" y="5135476"/>
            <a:ext cx="202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factorial(0) return 1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55002" y="2807029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017878" y="2433341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I4</a:t>
            </a:r>
          </a:p>
        </p:txBody>
      </p:sp>
    </p:spTree>
    <p:extLst>
      <p:ext uri="{BB962C8B-B14F-4D97-AF65-F5344CB8AC3E}">
        <p14:creationId xmlns:p14="http://schemas.microsoft.com/office/powerpoint/2010/main" val="12917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n=0</a:t>
            </a:r>
          </a:p>
        </p:txBody>
      </p:sp>
      <p:sp>
        <p:nvSpPr>
          <p:cNvPr id="20" name="Bent Arrow 19"/>
          <p:cNvSpPr/>
          <p:nvPr/>
        </p:nvSpPr>
        <p:spPr>
          <a:xfrm>
            <a:off x="10522244" y="1352872"/>
            <a:ext cx="601856" cy="702717"/>
          </a:xfrm>
          <a:prstGeom prst="bentArrow">
            <a:avLst>
              <a:gd name="adj1" fmla="val 25000"/>
              <a:gd name="adj2" fmla="val 237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24100" y="128373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pop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515426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136091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083D-0DA7-4E06-9277-80109BE4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81F18-28F7-4832-9187-904D79E41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well-formed recursive function normally has two cases</a:t>
            </a:r>
          </a:p>
          <a:p>
            <a:pPr lvl="1">
              <a:defRPr/>
            </a:pPr>
            <a:r>
              <a:rPr lang="en-US" sz="2400" dirty="0"/>
              <a:t>Base Case:</a:t>
            </a:r>
          </a:p>
          <a:p>
            <a:pPr lvl="2">
              <a:defRPr/>
            </a:pPr>
            <a:r>
              <a:rPr lang="en-US" sz="2400" dirty="0"/>
              <a:t>Does not make a recursive call</a:t>
            </a:r>
          </a:p>
          <a:p>
            <a:pPr lvl="2">
              <a:defRPr/>
            </a:pPr>
            <a:r>
              <a:rPr lang="en-US" sz="2400" dirty="0"/>
              <a:t>Permits function to return (allowing us to fall out of the function calls)</a:t>
            </a:r>
          </a:p>
          <a:p>
            <a:pPr lvl="2">
              <a:defRPr/>
            </a:pPr>
            <a:r>
              <a:rPr lang="en-US" sz="2400" dirty="0"/>
              <a:t>Without a well-formed base case, you will have infinite recursive calls leading to the popular </a:t>
            </a:r>
            <a:r>
              <a:rPr lang="en-US" sz="2400" i="1" dirty="0" err="1"/>
              <a:t>StackOverFlowException</a:t>
            </a:r>
            <a:r>
              <a:rPr lang="en-US" sz="2400" i="1" dirty="0"/>
              <a:t> </a:t>
            </a:r>
            <a:r>
              <a:rPr lang="en-US" sz="2400" dirty="0"/>
              <a:t>or equivalently </a:t>
            </a:r>
            <a:r>
              <a:rPr lang="en-US" sz="2400" i="1" dirty="0" err="1"/>
              <a:t>RecursionError</a:t>
            </a:r>
            <a:r>
              <a:rPr lang="en-US" sz="2400" dirty="0"/>
              <a:t> in Python</a:t>
            </a:r>
          </a:p>
          <a:p>
            <a:pPr lvl="1">
              <a:defRPr/>
            </a:pPr>
            <a:r>
              <a:rPr lang="en-US" sz="2400" dirty="0"/>
              <a:t>Recursive Case:</a:t>
            </a:r>
          </a:p>
          <a:p>
            <a:pPr lvl="2">
              <a:defRPr/>
            </a:pPr>
            <a:r>
              <a:rPr lang="en-US" sz="2400" dirty="0"/>
              <a:t>Function calls itself</a:t>
            </a:r>
          </a:p>
          <a:p>
            <a:pPr lvl="2">
              <a:defRPr/>
            </a:pPr>
            <a:r>
              <a:rPr lang="en-US" sz="2400" dirty="0"/>
              <a:t>Generally must be a call to a smaller or simpler version of the problem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75638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2880221" y="4692797"/>
            <a:ext cx="277355" cy="47938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2208407" y="5145333"/>
            <a:ext cx="210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factorial(1) returns 1*1 = 1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93923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2725247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Factorial(1)</a:t>
            </a:r>
          </a:p>
          <a:p>
            <a:pPr algn="ctr"/>
            <a:r>
              <a:rPr lang="en-CA" dirty="0"/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n=2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1" name="Bent Arrow 20"/>
          <p:cNvSpPr/>
          <p:nvPr/>
        </p:nvSpPr>
        <p:spPr>
          <a:xfrm>
            <a:off x="10522244" y="2533276"/>
            <a:ext cx="601856" cy="702717"/>
          </a:xfrm>
          <a:prstGeom prst="bentArrow">
            <a:avLst>
              <a:gd name="adj1" fmla="val 25000"/>
              <a:gd name="adj2" fmla="val 237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24100" y="246413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pop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605024" y="2827269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523263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n=2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2516155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n=2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2406118" y="4692798"/>
            <a:ext cx="277355" cy="47938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000589" y="5155189"/>
            <a:ext cx="210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factorial(2) returns 2*1 = 2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2886869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Factorial(2)</a:t>
            </a:r>
          </a:p>
          <a:p>
            <a:pPr algn="ctr"/>
            <a:r>
              <a:rPr lang="en-CA" dirty="0"/>
              <a:t>n=2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10522244" y="3729020"/>
            <a:ext cx="601856" cy="702717"/>
          </a:xfrm>
          <a:prstGeom prst="bentArrow">
            <a:avLst>
              <a:gd name="adj1" fmla="val 25000"/>
              <a:gd name="adj2" fmla="val 237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24100" y="365988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pop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55002" y="2806498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1767131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2827146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1926737" y="4659034"/>
            <a:ext cx="277355" cy="47938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701331" y="5163133"/>
            <a:ext cx="210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factorial(3) returns 3*2 = 6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132383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Factorial(3)</a:t>
            </a:r>
          </a:p>
          <a:p>
            <a:pPr algn="ctr"/>
            <a:r>
              <a:rPr lang="en-CA" dirty="0"/>
              <a:t>n=3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n=3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10522244" y="4860838"/>
            <a:ext cx="601856" cy="702717"/>
          </a:xfrm>
          <a:prstGeom prst="bentArrow">
            <a:avLst>
              <a:gd name="adj1" fmla="val 25000"/>
              <a:gd name="adj2" fmla="val 237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24100" y="479170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pop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1408265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Trace: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55002" y="2806802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908042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78D46D-C706-40B7-A292-3B2F54C3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Fibonacci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EE966-A751-475B-831B-2DF351169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71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Tail Recursion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737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115-E98E-4308-90D5-128842A4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7224-4F1F-47D4-BCCC-C86E2938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sequence of values:</a:t>
            </a:r>
          </a:p>
          <a:p>
            <a:pPr lvl="1">
              <a:defRPr/>
            </a:pPr>
            <a:r>
              <a:rPr lang="en-US" dirty="0"/>
              <a:t>0, 1, 1, 2, 3, 5, 8, 13, 21, 34, 55, 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0349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115-E98E-4308-90D5-128842A4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7224-4F1F-47D4-BCCC-C86E2938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sequence of values:</a:t>
            </a:r>
          </a:p>
          <a:p>
            <a:pPr lvl="1">
              <a:defRPr/>
            </a:pPr>
            <a:r>
              <a:rPr lang="en-US" dirty="0"/>
              <a:t>0, 1, 1, 2, 3, 5, 8, 13, 21, 34, 55, …</a:t>
            </a:r>
          </a:p>
          <a:p>
            <a:pPr>
              <a:defRPr/>
            </a:pPr>
            <a:r>
              <a:rPr lang="en-US" dirty="0"/>
              <a:t>Defined recursively:</a:t>
            </a:r>
          </a:p>
          <a:p>
            <a:pPr lvl="1">
              <a:defRPr/>
            </a:pPr>
            <a:r>
              <a:rPr lang="en-US" dirty="0"/>
              <a:t>By definition:</a:t>
            </a:r>
          </a:p>
          <a:p>
            <a:pPr lvl="2">
              <a:defRPr/>
            </a:pPr>
            <a:r>
              <a:rPr lang="en-US" dirty="0"/>
              <a:t>fib(0) is 0</a:t>
            </a:r>
          </a:p>
          <a:p>
            <a:pPr lvl="2">
              <a:defRPr/>
            </a:pPr>
            <a:r>
              <a:rPr lang="en-US" dirty="0"/>
              <a:t>fib(1) is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528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115-E98E-4308-90D5-128842A4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7224-4F1F-47D4-BCCC-C86E2938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sequence of values:</a:t>
            </a:r>
          </a:p>
          <a:p>
            <a:pPr lvl="1">
              <a:defRPr/>
            </a:pPr>
            <a:r>
              <a:rPr lang="en-US" dirty="0"/>
              <a:t>0, 1, 1, 2, 3, 5, 8, 13, 21, 34, 55, …</a:t>
            </a:r>
          </a:p>
          <a:p>
            <a:pPr>
              <a:defRPr/>
            </a:pPr>
            <a:r>
              <a:rPr lang="en-US" dirty="0"/>
              <a:t>Defined recursively:</a:t>
            </a:r>
          </a:p>
          <a:p>
            <a:pPr lvl="1">
              <a:defRPr/>
            </a:pPr>
            <a:r>
              <a:rPr lang="en-US" dirty="0"/>
              <a:t>By definition:</a:t>
            </a:r>
          </a:p>
          <a:p>
            <a:pPr lvl="2">
              <a:defRPr/>
            </a:pPr>
            <a:r>
              <a:rPr lang="en-US" dirty="0"/>
              <a:t>fib(0) is 0</a:t>
            </a:r>
          </a:p>
          <a:p>
            <a:pPr lvl="2">
              <a:defRPr/>
            </a:pPr>
            <a:r>
              <a:rPr lang="en-US" dirty="0"/>
              <a:t>fib(1) is 1</a:t>
            </a:r>
          </a:p>
          <a:p>
            <a:pPr lvl="1">
              <a:defRPr/>
            </a:pPr>
            <a:r>
              <a:rPr lang="en-US" dirty="0"/>
              <a:t>Remaining values:</a:t>
            </a:r>
          </a:p>
          <a:p>
            <a:pPr lvl="2">
              <a:defRPr/>
            </a:pPr>
            <a:r>
              <a:rPr lang="en-US" dirty="0"/>
              <a:t>Formed by computing the sum of the previous two values in the sequence</a:t>
            </a:r>
          </a:p>
          <a:p>
            <a:pPr lvl="1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7608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115-E98E-4308-90D5-128842A4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7224-4F1F-47D4-BCCC-C86E2938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sequence of values:</a:t>
            </a:r>
          </a:p>
          <a:p>
            <a:pPr lvl="1">
              <a:defRPr/>
            </a:pPr>
            <a:r>
              <a:rPr lang="en-US" dirty="0"/>
              <a:t>0, 1, 1, 2, 3, 5, 8, 13, 21, 34, 55, …</a:t>
            </a:r>
          </a:p>
          <a:p>
            <a:pPr>
              <a:defRPr/>
            </a:pPr>
            <a:r>
              <a:rPr lang="en-US" dirty="0"/>
              <a:t>Defined recursively:</a:t>
            </a:r>
          </a:p>
          <a:p>
            <a:pPr lvl="1">
              <a:defRPr/>
            </a:pPr>
            <a:r>
              <a:rPr lang="en-US" dirty="0"/>
              <a:t>By definition:</a:t>
            </a:r>
          </a:p>
          <a:p>
            <a:pPr lvl="2">
              <a:defRPr/>
            </a:pPr>
            <a:r>
              <a:rPr lang="en-US" dirty="0"/>
              <a:t>fib(0) is 0</a:t>
            </a:r>
          </a:p>
          <a:p>
            <a:pPr lvl="2">
              <a:defRPr/>
            </a:pPr>
            <a:r>
              <a:rPr lang="en-US" dirty="0"/>
              <a:t>fib(1) is 1</a:t>
            </a:r>
          </a:p>
          <a:p>
            <a:pPr lvl="1">
              <a:defRPr/>
            </a:pPr>
            <a:r>
              <a:rPr lang="en-US" dirty="0"/>
              <a:t>Remaining values:</a:t>
            </a:r>
          </a:p>
          <a:p>
            <a:pPr lvl="2">
              <a:defRPr/>
            </a:pPr>
            <a:r>
              <a:rPr lang="en-US" dirty="0"/>
              <a:t>fib(n) = fib(n-1)+fib(n-2)</a:t>
            </a:r>
          </a:p>
          <a:p>
            <a:pPr lvl="1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65056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dirty="0" err="1"/>
              <a:t>Eg.</a:t>
            </a:r>
            <a:r>
              <a:rPr lang="en-US" altLang="en-US" dirty="0"/>
              <a:t> fib(4)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fib(4) = fib(3) + fib(2) 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fib(3) = fib(2) + fib(1) 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fib(2) = fib(1) + fib(0) 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dirty="0"/>
              <a:t>fib(0) = 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0591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dirty="0" err="1"/>
              <a:t>Eg.</a:t>
            </a:r>
            <a:r>
              <a:rPr lang="en-US" altLang="en-US" dirty="0"/>
              <a:t> fib(4)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fib(4) = fib(3) + fib(2) =fib(1)+fib(0)+fib(1)+fib(1)+fib(0)=3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fib(3) = fib(2) + fib(1) = fib(1)+fib(0)+fib(1)=2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fib(2) = fib(1) + fib(0) =1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dirty="0"/>
              <a:t>fib(0) = 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7359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 - 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dirty="0" err="1"/>
              <a:t>Eg.</a:t>
            </a:r>
            <a:r>
              <a:rPr lang="en-US" altLang="en-US" dirty="0"/>
              <a:t> fib(4)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fib(4) = fib(3) + fib(2) =fib(1)+fib(0)+fib(1) + fib(1)+fib(0)=3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fib(3) = fib(2) + fib(1) = fib(1)+fib(0)+fib(1)=2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fib(2) = fib(1) + fib(0) =1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dirty="0"/>
              <a:t>fib(0) = 0</a:t>
            </a:r>
            <a:endParaRPr lang="en-US" altLang="en-US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4465227" y="1296278"/>
            <a:ext cx="257694" cy="2262824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eft Brace 4"/>
          <p:cNvSpPr/>
          <p:nvPr/>
        </p:nvSpPr>
        <p:spPr>
          <a:xfrm rot="5400000">
            <a:off x="6594405" y="1663768"/>
            <a:ext cx="257694" cy="1527844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453524" y="1956479"/>
            <a:ext cx="62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fib(2)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415442" y="1929511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fib(3)</a:t>
            </a:r>
            <a:endParaRPr lang="en-CA" dirty="0"/>
          </a:p>
        </p:txBody>
      </p:sp>
      <p:sp>
        <p:nvSpPr>
          <p:cNvPr id="8" name="Left Brace 7"/>
          <p:cNvSpPr/>
          <p:nvPr/>
        </p:nvSpPr>
        <p:spPr>
          <a:xfrm rot="5400000" flipH="1">
            <a:off x="4914477" y="2294323"/>
            <a:ext cx="179463" cy="1442554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660203" y="3177060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fib(2)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36553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altLang="en-US" sz="2400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err="1"/>
              <a:t>Eg.</a:t>
            </a:r>
            <a:r>
              <a:rPr lang="en-US" altLang="en-US" sz="2400" dirty="0"/>
              <a:t> fib(5)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fib(5) = fib(4) + fib(3) =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>
                <a:solidFill>
                  <a:srgbClr val="FF0000"/>
                </a:solidFill>
              </a:rPr>
              <a:t>+fib(1)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fib(0)+</a:t>
            </a:r>
            <a:r>
              <a:rPr lang="en-US" altLang="en-US" sz="2400" dirty="0">
                <a:solidFill>
                  <a:srgbClr val="FF0000"/>
                </a:solidFill>
              </a:rPr>
              <a:t> 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=5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fib(4) = fib(3) + fib(2) =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>
                <a:solidFill>
                  <a:srgbClr val="FF0000"/>
                </a:solidFill>
              </a:rPr>
              <a:t>+fib(1)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=3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fib(3) = fib(2) + fib(1) = 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=2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fib(2) = </a:t>
            </a:r>
            <a:r>
              <a:rPr lang="en-US" altLang="en-US" sz="2400" dirty="0">
                <a:solidFill>
                  <a:srgbClr val="FF0000"/>
                </a:solidFill>
              </a:rPr>
              <a:t>fib(1) </a:t>
            </a:r>
            <a:r>
              <a:rPr lang="en-US" altLang="en-US" sz="2400" dirty="0"/>
              <a:t>+ </a:t>
            </a:r>
            <a:r>
              <a:rPr lang="en-US" altLang="en-US" sz="2400" dirty="0">
                <a:solidFill>
                  <a:srgbClr val="00B050"/>
                </a:solidFill>
              </a:rPr>
              <a:t>fib(0) </a:t>
            </a:r>
            <a:r>
              <a:rPr lang="en-US" altLang="en-US" sz="2400" dirty="0"/>
              <a:t>=1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sz="2400" dirty="0"/>
              <a:t>fib(0) = 0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62532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 - 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altLang="en-US" sz="2400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err="1"/>
              <a:t>Eg.</a:t>
            </a:r>
            <a:r>
              <a:rPr lang="en-US" altLang="en-US" sz="2400" dirty="0"/>
              <a:t> fib(5)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fib(5) = fib(4) + fib(3) =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>
                <a:solidFill>
                  <a:srgbClr val="FF0000"/>
                </a:solidFill>
              </a:rPr>
              <a:t>+fib(1)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fib(0)+</a:t>
            </a:r>
            <a:r>
              <a:rPr lang="en-US" altLang="en-US" sz="2400" dirty="0">
                <a:solidFill>
                  <a:srgbClr val="FF0000"/>
                </a:solidFill>
              </a:rPr>
              <a:t> 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=5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fib(4) = fib(3) + fib(2) =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>
                <a:solidFill>
                  <a:srgbClr val="FF0000"/>
                </a:solidFill>
              </a:rPr>
              <a:t>+fib(1)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=3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fib(3) = fib(2) + fib(1) = 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=2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fib(2) = </a:t>
            </a:r>
            <a:r>
              <a:rPr lang="en-US" altLang="en-US" sz="2400" dirty="0">
                <a:solidFill>
                  <a:srgbClr val="FF0000"/>
                </a:solidFill>
              </a:rPr>
              <a:t>fib(1) </a:t>
            </a:r>
            <a:r>
              <a:rPr lang="en-US" altLang="en-US" sz="2400" dirty="0"/>
              <a:t>+ </a:t>
            </a:r>
            <a:r>
              <a:rPr lang="en-US" altLang="en-US" sz="2400" dirty="0">
                <a:solidFill>
                  <a:srgbClr val="00B050"/>
                </a:solidFill>
              </a:rPr>
              <a:t>fib(0) </a:t>
            </a:r>
            <a:r>
              <a:rPr lang="en-US" altLang="en-US" sz="2400" dirty="0"/>
              <a:t>=1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sz="2400" dirty="0"/>
              <a:t>fib(0) = 0</a:t>
            </a:r>
            <a:endParaRPr lang="en-US" altLang="en-US" sz="24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5299364" y="594360"/>
            <a:ext cx="257694" cy="3990108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Brace 5"/>
          <p:cNvSpPr/>
          <p:nvPr/>
        </p:nvSpPr>
        <p:spPr>
          <a:xfrm rot="5400000">
            <a:off x="8580120" y="1439486"/>
            <a:ext cx="257694" cy="2266604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084206" y="2091235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fib(4)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8364962" y="2058969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fib(3)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75162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fibRec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(n):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0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if n == 1: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1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fibRec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(n-1) +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fibRec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(n-2)</a:t>
            </a:r>
          </a:p>
          <a:p>
            <a:pPr marL="0" indent="0">
              <a:buFontTx/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14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CA5E-1AA3-4368-9331-F3D90764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Tail 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9A371-8F58-4F24-BC38-BA492C12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a tail call is a subroutine call performed as the final action of a function  (Ex. A final return statement)</a:t>
            </a:r>
          </a:p>
          <a:p>
            <a:pPr>
              <a:defRPr/>
            </a:pPr>
            <a:r>
              <a:rPr lang="en-CA" dirty="0"/>
              <a:t>If a tail call calls the function itself, then this function is called tail recursive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770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fib(4)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</p:spTree>
    <p:extLst>
      <p:ext uri="{BB962C8B-B14F-4D97-AF65-F5344CB8AC3E}">
        <p14:creationId xmlns:p14="http://schemas.microsoft.com/office/powerpoint/2010/main" val="1592463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fib(4) → fib(3) + fib(2)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</p:spTree>
    <p:extLst>
      <p:ext uri="{BB962C8B-B14F-4D97-AF65-F5344CB8AC3E}">
        <p14:creationId xmlns:p14="http://schemas.microsoft.com/office/powerpoint/2010/main" val="1079209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fib(4) → </a:t>
            </a:r>
            <a:r>
              <a:rPr lang="en-CA" sz="2400" b="1" dirty="0"/>
              <a:t>fib(3)</a:t>
            </a:r>
            <a:r>
              <a:rPr lang="en-CA" sz="2400" dirty="0"/>
              <a:t> + fib(2)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The expression is evaluated left to right. So, fib(3) is calculated first.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</p:spTree>
    <p:extLst>
      <p:ext uri="{BB962C8B-B14F-4D97-AF65-F5344CB8AC3E}">
        <p14:creationId xmlns:p14="http://schemas.microsoft.com/office/powerpoint/2010/main" val="10298570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fib(3)</a:t>
            </a:r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</p:spTree>
    <p:extLst>
      <p:ext uri="{BB962C8B-B14F-4D97-AF65-F5344CB8AC3E}">
        <p14:creationId xmlns:p14="http://schemas.microsoft.com/office/powerpoint/2010/main" val="3124163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fib(3) → fib(2) + fib(1)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400" dirty="0"/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</p:spTree>
    <p:extLst>
      <p:ext uri="{BB962C8B-B14F-4D97-AF65-F5344CB8AC3E}">
        <p14:creationId xmlns:p14="http://schemas.microsoft.com/office/powerpoint/2010/main" val="24732673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fib(3) → </a:t>
            </a:r>
            <a:r>
              <a:rPr lang="en-CA" sz="2400" b="1" dirty="0"/>
              <a:t>fib(2)</a:t>
            </a:r>
            <a:r>
              <a:rPr lang="en-CA" sz="2400" dirty="0"/>
              <a:t> + fib(1)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Similarly, fib(2) is evaluated first.</a:t>
            </a:r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</p:spTree>
    <p:extLst>
      <p:ext uri="{BB962C8B-B14F-4D97-AF65-F5344CB8AC3E}">
        <p14:creationId xmlns:p14="http://schemas.microsoft.com/office/powerpoint/2010/main" val="39924216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</a:t>
            </a:r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</p:spTree>
    <p:extLst>
      <p:ext uri="{BB962C8B-B14F-4D97-AF65-F5344CB8AC3E}">
        <p14:creationId xmlns:p14="http://schemas.microsoft.com/office/powerpoint/2010/main" val="9904320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 → fib(1) + fib(0)</a:t>
            </a:r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</p:spTree>
    <p:extLst>
      <p:ext uri="{BB962C8B-B14F-4D97-AF65-F5344CB8AC3E}">
        <p14:creationId xmlns:p14="http://schemas.microsoft.com/office/powerpoint/2010/main" val="26580049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 → </a:t>
            </a:r>
            <a:r>
              <a:rPr lang="en-CA" sz="2400" b="1" dirty="0"/>
              <a:t>fib(1)</a:t>
            </a:r>
            <a:r>
              <a:rPr lang="en-CA" sz="2400" dirty="0"/>
              <a:t> + fib(0)</a:t>
            </a:r>
          </a:p>
          <a:p>
            <a:pPr marL="0" indent="0">
              <a:buNone/>
            </a:pPr>
            <a:r>
              <a:rPr lang="en-CA" sz="2400" dirty="0"/>
              <a:t>fib(1) is evaluated first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014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fib(1)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cxnSp>
        <p:nvCxnSpPr>
          <p:cNvPr id="9" name="Straight Arrow Connector 8"/>
          <p:cNvCxnSpPr>
            <a:stCxn id="10" idx="1"/>
            <a:endCxn id="15" idx="0"/>
          </p:cNvCxnSpPr>
          <p:nvPr/>
        </p:nvCxnSpPr>
        <p:spPr>
          <a:xfrm flipH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63471" y="457102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fib(2-1)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2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CA5E-1AA3-4368-9331-F3D90764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Tail 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9A371-8F58-4F24-BC38-BA492C12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Typically when a function is called a record of memory (stack frame) is stored to track state from the previous function call </a:t>
            </a:r>
          </a:p>
          <a:p>
            <a:pPr>
              <a:defRPr/>
            </a:pPr>
            <a:r>
              <a:rPr lang="en-CA" dirty="0"/>
              <a:t>But a tail recursive function doesn’t need anything from before the final function call</a:t>
            </a:r>
          </a:p>
          <a:p>
            <a:pPr>
              <a:defRPr/>
            </a:pPr>
            <a:r>
              <a:rPr lang="en-CA" dirty="0"/>
              <a:t>Modern compilers can identify this and reduce the process into an iterative loop for you. Although this is not guaranteed.</a:t>
            </a:r>
          </a:p>
          <a:p>
            <a:pPr lvl="1">
              <a:defRPr/>
            </a:pPr>
            <a:r>
              <a:rPr lang="en-CA" dirty="0"/>
              <a:t>python is a procedural language, there is a class of languages called functional languages which will often guarantee this behaviour</a:t>
            </a:r>
          </a:p>
        </p:txBody>
      </p:sp>
    </p:spTree>
    <p:extLst>
      <p:ext uri="{BB962C8B-B14F-4D97-AF65-F5344CB8AC3E}">
        <p14:creationId xmlns:p14="http://schemas.microsoft.com/office/powerpoint/2010/main" val="42367953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fib(1) → 1</a:t>
            </a:r>
          </a:p>
          <a:p>
            <a:pPr marL="0" indent="0">
              <a:buNone/>
            </a:pPr>
            <a:r>
              <a:rPr lang="en-CA" sz="2400" dirty="0"/>
              <a:t>fib(1) returns 1 to caller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cxnSp>
        <p:nvCxnSpPr>
          <p:cNvPr id="9" name="Straight Arrow Connector 8"/>
          <p:cNvCxnSpPr>
            <a:stCxn id="10" idx="1"/>
            <a:endCxn id="15" idx="0"/>
          </p:cNvCxnSpPr>
          <p:nvPr/>
        </p:nvCxnSpPr>
        <p:spPr>
          <a:xfrm flipH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63471" y="457102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fib(2-1)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059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fib(1) → 1</a:t>
            </a:r>
          </a:p>
          <a:p>
            <a:pPr marL="0" indent="0">
              <a:buNone/>
            </a:pPr>
            <a:r>
              <a:rPr lang="en-CA" sz="2400" dirty="0"/>
              <a:t>fib(1) returns 1 to caller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7309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 → 1 + </a:t>
            </a:r>
            <a:r>
              <a:rPr lang="en-CA" sz="2400" b="1" dirty="0"/>
              <a:t>fib(0)</a:t>
            </a:r>
          </a:p>
          <a:p>
            <a:pPr marL="0" indent="0">
              <a:buNone/>
            </a:pPr>
            <a:r>
              <a:rPr lang="en-CA" sz="2400" dirty="0"/>
              <a:t>Now, fib(0) is evaluated.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807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9" name="Straight Arrow Connector 8"/>
          <p:cNvCxnSpPr>
            <a:stCxn id="10" idx="3"/>
            <a:endCxn id="18" idx="0"/>
          </p:cNvCxnSpPr>
          <p:nvPr/>
        </p:nvCxnSpPr>
        <p:spPr>
          <a:xfrm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58525" y="453625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fib(2-2)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2810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fib(0) → 0</a:t>
            </a:r>
          </a:p>
          <a:p>
            <a:pPr marL="0" indent="0">
              <a:buNone/>
            </a:pPr>
            <a:r>
              <a:rPr lang="en-CA" sz="2400" dirty="0"/>
              <a:t>fib(0) returns 0 to caller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9" name="Straight Arrow Connector 8"/>
          <p:cNvCxnSpPr>
            <a:stCxn id="10" idx="3"/>
            <a:endCxn id="18" idx="0"/>
          </p:cNvCxnSpPr>
          <p:nvPr/>
        </p:nvCxnSpPr>
        <p:spPr>
          <a:xfrm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58525" y="453625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fib(2-2)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219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fib(0) → 0</a:t>
            </a:r>
          </a:p>
          <a:p>
            <a:pPr marL="0" indent="0">
              <a:buNone/>
            </a:pPr>
            <a:r>
              <a:rPr lang="en-CA" sz="2400" dirty="0"/>
              <a:t>fib(0) returns 0 to caller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45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 → 1+0 = 1</a:t>
            </a:r>
          </a:p>
          <a:p>
            <a:pPr marL="0" indent="0">
              <a:buNone/>
            </a:pPr>
            <a:r>
              <a:rPr lang="en-CA" sz="2400" dirty="0"/>
              <a:t>Now, fib(2) returns 1 to the caller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764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 → 1+0 = 1</a:t>
            </a:r>
          </a:p>
          <a:p>
            <a:pPr marL="0" indent="0">
              <a:buNone/>
            </a:pPr>
            <a:r>
              <a:rPr lang="en-CA" sz="2400" dirty="0"/>
              <a:t>Now, fib(2) returns 1 to the caller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433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fib(3) → 1 + </a:t>
            </a:r>
            <a:r>
              <a:rPr lang="en-CA" sz="2400" b="1" dirty="0"/>
              <a:t>fib(1)</a:t>
            </a:r>
          </a:p>
          <a:p>
            <a:pPr marL="0" indent="0">
              <a:buNone/>
            </a:pPr>
            <a:r>
              <a:rPr lang="en-CA" sz="2400" dirty="0"/>
              <a:t>Now, fib(1) is calculated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328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cxnSp>
        <p:nvCxnSpPr>
          <p:cNvPr id="7" name="Straight Arrow Connector 6"/>
          <p:cNvCxnSpPr>
            <a:stCxn id="12" idx="3"/>
            <a:endCxn id="21" idx="0"/>
          </p:cNvCxnSpPr>
          <p:nvPr/>
        </p:nvCxnSpPr>
        <p:spPr>
          <a:xfrm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79557" y="384165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fib(3-2)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15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A3820-F125-47EE-BE8E-789BF5B6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Usage of Recursion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7046D-DAAD-4C42-BFD3-F3356EA12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943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fib(1) → 1</a:t>
            </a:r>
          </a:p>
          <a:p>
            <a:pPr marL="0" indent="0">
              <a:buNone/>
            </a:pPr>
            <a:r>
              <a:rPr lang="en-CA" sz="2400" dirty="0"/>
              <a:t>fib(1) returns 1 to the caller.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cxnSp>
        <p:nvCxnSpPr>
          <p:cNvPr id="7" name="Straight Arrow Connector 6"/>
          <p:cNvCxnSpPr>
            <a:stCxn id="12" idx="3"/>
            <a:endCxn id="21" idx="0"/>
          </p:cNvCxnSpPr>
          <p:nvPr/>
        </p:nvCxnSpPr>
        <p:spPr>
          <a:xfrm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79557" y="384165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fib(3-2)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35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fib(1) → 1</a:t>
            </a:r>
          </a:p>
          <a:p>
            <a:pPr marL="0" indent="0">
              <a:buNone/>
            </a:pPr>
            <a:r>
              <a:rPr lang="en-CA" sz="2400" dirty="0"/>
              <a:t>fib(1) returns 1 to the caller.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953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fib(3) → 1 + 1 = 2</a:t>
            </a:r>
          </a:p>
          <a:p>
            <a:pPr marL="0" indent="0">
              <a:buNone/>
            </a:pPr>
            <a:r>
              <a:rPr lang="en-CA" sz="2400" dirty="0"/>
              <a:t>Now, fib(3) returns 2 to the caller.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687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fib(3) → 1 + 1 = 2</a:t>
            </a:r>
          </a:p>
          <a:p>
            <a:pPr marL="0" indent="0">
              <a:buNone/>
            </a:pPr>
            <a:r>
              <a:rPr lang="en-CA" sz="2400" dirty="0"/>
              <a:t>Now, fib(3) returns 2 to the caller.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69435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fib(4) → 3 + fib(2)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96961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fib(4) → 3 + </a:t>
            </a:r>
            <a:r>
              <a:rPr lang="en-CA" sz="2400" b="1" dirty="0"/>
              <a:t>fib(2)</a:t>
            </a:r>
          </a:p>
          <a:p>
            <a:pPr marL="0" indent="0">
              <a:buNone/>
            </a:pPr>
            <a:r>
              <a:rPr lang="en-CA" sz="2400" dirty="0"/>
              <a:t>fib(2) is calculated.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4253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6" name="Straight Arrow Connector 5"/>
          <p:cNvCxnSpPr>
            <a:stCxn id="11" idx="3"/>
            <a:endCxn id="24" idx="0"/>
          </p:cNvCxnSpPr>
          <p:nvPr/>
        </p:nvCxnSpPr>
        <p:spPr>
          <a:xfrm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33882" y="28985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fib(4-2)</a:t>
            </a:r>
          </a:p>
        </p:txBody>
      </p:sp>
    </p:spTree>
    <p:extLst>
      <p:ext uri="{BB962C8B-B14F-4D97-AF65-F5344CB8AC3E}">
        <p14:creationId xmlns:p14="http://schemas.microsoft.com/office/powerpoint/2010/main" val="24026027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 → </a:t>
            </a:r>
            <a:r>
              <a:rPr lang="en-CA" sz="2400" b="1" dirty="0"/>
              <a:t>fib(1)</a:t>
            </a:r>
            <a:r>
              <a:rPr lang="en-CA" sz="2400" dirty="0"/>
              <a:t> + </a:t>
            </a:r>
            <a:r>
              <a:rPr lang="en-CA" sz="2400" b="1" dirty="0"/>
              <a:t>fib(0)</a:t>
            </a:r>
          </a:p>
          <a:p>
            <a:pPr marL="0" indent="0">
              <a:buNone/>
            </a:pPr>
            <a:r>
              <a:rPr lang="en-CA" sz="2400" dirty="0"/>
              <a:t>Similar to before, fib(2) will return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6" name="Straight Arrow Connector 5"/>
          <p:cNvCxnSpPr>
            <a:stCxn id="11" idx="3"/>
            <a:endCxn id="24" idx="0"/>
          </p:cNvCxnSpPr>
          <p:nvPr/>
        </p:nvCxnSpPr>
        <p:spPr>
          <a:xfrm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33882" y="28985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fib(4-2)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70705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078228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28" name="Straight Arrow Connector 27"/>
          <p:cNvCxnSpPr>
            <a:stCxn id="25" idx="0"/>
            <a:endCxn id="24" idx="1"/>
          </p:cNvCxnSpPr>
          <p:nvPr/>
        </p:nvCxnSpPr>
        <p:spPr>
          <a:xfrm flipV="1">
            <a:off x="9523749" y="3841049"/>
            <a:ext cx="608345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0"/>
            <a:endCxn id="24" idx="3"/>
          </p:cNvCxnSpPr>
          <p:nvPr/>
        </p:nvCxnSpPr>
        <p:spPr>
          <a:xfrm flipH="1" flipV="1">
            <a:off x="11038181" y="3841049"/>
            <a:ext cx="493091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10370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29585" y="3873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331966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 → 1</a:t>
            </a:r>
          </a:p>
          <a:p>
            <a:pPr marL="0" indent="0">
              <a:buNone/>
            </a:pPr>
            <a:r>
              <a:rPr lang="en-CA" sz="2400" dirty="0"/>
              <a:t>fib(2) will return 1 to the caller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cxnSp>
        <p:nvCxnSpPr>
          <p:cNvPr id="6" name="Straight Arrow Connector 5"/>
          <p:cNvCxnSpPr>
            <a:stCxn id="11" idx="3"/>
            <a:endCxn id="24" idx="0"/>
          </p:cNvCxnSpPr>
          <p:nvPr/>
        </p:nvCxnSpPr>
        <p:spPr>
          <a:xfrm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33882" y="28985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fib(4-2)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70705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078228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28" name="Straight Arrow Connector 27"/>
          <p:cNvCxnSpPr>
            <a:stCxn id="25" idx="0"/>
            <a:endCxn id="24" idx="1"/>
          </p:cNvCxnSpPr>
          <p:nvPr/>
        </p:nvCxnSpPr>
        <p:spPr>
          <a:xfrm flipV="1">
            <a:off x="9523749" y="3841049"/>
            <a:ext cx="608345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0"/>
            <a:endCxn id="24" idx="3"/>
          </p:cNvCxnSpPr>
          <p:nvPr/>
        </p:nvCxnSpPr>
        <p:spPr>
          <a:xfrm flipH="1" flipV="1">
            <a:off x="11038181" y="3841049"/>
            <a:ext cx="493091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10370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29585" y="3873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328498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fib(2) → 1</a:t>
            </a:r>
          </a:p>
          <a:p>
            <a:pPr marL="0" indent="0">
              <a:buNone/>
            </a:pPr>
            <a:r>
              <a:rPr lang="en-CA" sz="2400" dirty="0"/>
              <a:t>fib(2) will return 1 to the caller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3882" y="2898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70705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078228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28" name="Straight Arrow Connector 27"/>
          <p:cNvCxnSpPr>
            <a:stCxn id="25" idx="0"/>
            <a:endCxn id="24" idx="1"/>
          </p:cNvCxnSpPr>
          <p:nvPr/>
        </p:nvCxnSpPr>
        <p:spPr>
          <a:xfrm flipV="1">
            <a:off x="9523749" y="3841049"/>
            <a:ext cx="608345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0"/>
            <a:endCxn id="24" idx="3"/>
          </p:cNvCxnSpPr>
          <p:nvPr/>
        </p:nvCxnSpPr>
        <p:spPr>
          <a:xfrm flipH="1" flipV="1">
            <a:off x="11038181" y="3841049"/>
            <a:ext cx="493091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10370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29585" y="3873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29" name="Straight Arrow Connector 28"/>
          <p:cNvCxnSpPr>
            <a:stCxn id="24" idx="0"/>
            <a:endCxn id="11" idx="3"/>
          </p:cNvCxnSpPr>
          <p:nvPr/>
        </p:nvCxnSpPr>
        <p:spPr>
          <a:xfrm flipH="1" flipV="1"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56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29A-21AC-4F90-8203-ED3723B7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Useful Examples of 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77B5-9619-4EA8-B8AB-44012A4B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Drawing fractals</a:t>
            </a:r>
          </a:p>
          <a:p>
            <a:pPr>
              <a:defRPr/>
            </a:pPr>
            <a:r>
              <a:rPr lang="en-US" dirty="0"/>
              <a:t>Finding a path through a maze</a:t>
            </a:r>
          </a:p>
          <a:p>
            <a:pPr>
              <a:defRPr/>
            </a:pPr>
            <a:r>
              <a:rPr lang="en-US" dirty="0"/>
              <a:t>Flood fill / “paint bucket” tool</a:t>
            </a:r>
          </a:p>
          <a:p>
            <a:pPr>
              <a:defRPr/>
            </a:pPr>
            <a:r>
              <a:rPr lang="en-US" dirty="0"/>
              <a:t>Merge sort, quick sort, binary search</a:t>
            </a:r>
          </a:p>
          <a:p>
            <a:pPr>
              <a:defRPr/>
            </a:pPr>
            <a:r>
              <a:rPr lang="en-US" dirty="0"/>
              <a:t>Finding the total size of all of the files in a directory and its subdirectories</a:t>
            </a:r>
          </a:p>
          <a:p>
            <a:pPr>
              <a:defRPr/>
            </a:pPr>
            <a:r>
              <a:rPr lang="en-US" dirty="0"/>
              <a:t>Parsing / evaluating expressions (how your code compiler knows you have syntax errors!)</a:t>
            </a:r>
          </a:p>
          <a:p>
            <a:pPr>
              <a:defRPr/>
            </a:pPr>
            <a:r>
              <a:rPr lang="en-US" dirty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20678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fib(4) → 2 + 1 = 3</a:t>
            </a:r>
          </a:p>
          <a:p>
            <a:pPr marL="0" indent="0">
              <a:buNone/>
            </a:pPr>
            <a:r>
              <a:rPr lang="en-CA" sz="2400" dirty="0"/>
              <a:t>Answer is 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3882" y="2898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70705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fib(1)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078228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fib(0)</a:t>
            </a:r>
          </a:p>
        </p:txBody>
      </p:sp>
      <p:cxnSp>
        <p:nvCxnSpPr>
          <p:cNvPr id="28" name="Straight Arrow Connector 27"/>
          <p:cNvCxnSpPr>
            <a:stCxn id="25" idx="0"/>
            <a:endCxn id="24" idx="1"/>
          </p:cNvCxnSpPr>
          <p:nvPr/>
        </p:nvCxnSpPr>
        <p:spPr>
          <a:xfrm flipV="1">
            <a:off x="9523749" y="3841049"/>
            <a:ext cx="608345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0"/>
            <a:endCxn id="24" idx="3"/>
          </p:cNvCxnSpPr>
          <p:nvPr/>
        </p:nvCxnSpPr>
        <p:spPr>
          <a:xfrm flipH="1" flipV="1">
            <a:off x="11038181" y="3841049"/>
            <a:ext cx="493091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10370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29585" y="3873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cxnSp>
        <p:nvCxnSpPr>
          <p:cNvPr id="29" name="Straight Arrow Connector 28"/>
          <p:cNvCxnSpPr>
            <a:stCxn id="24" idx="0"/>
            <a:endCxn id="11" idx="3"/>
          </p:cNvCxnSpPr>
          <p:nvPr/>
        </p:nvCxnSpPr>
        <p:spPr>
          <a:xfrm flipH="1" flipV="1"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138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7845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Advantages of 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Very well suited to some problems</a:t>
            </a:r>
          </a:p>
          <a:p>
            <a:pPr lvl="1">
              <a:defRPr/>
            </a:pPr>
            <a:r>
              <a:rPr lang="en-US" dirty="0"/>
              <a:t>Tree traversals</a:t>
            </a:r>
          </a:p>
          <a:p>
            <a:pPr lvl="1">
              <a:defRPr/>
            </a:pPr>
            <a:r>
              <a:rPr lang="en-US" dirty="0"/>
              <a:t>Flood fill</a:t>
            </a:r>
          </a:p>
          <a:p>
            <a:pPr lvl="1">
              <a:defRPr/>
            </a:pPr>
            <a:r>
              <a:rPr lang="en-US" dirty="0"/>
              <a:t>Fractal images</a:t>
            </a:r>
          </a:p>
          <a:p>
            <a:pPr lvl="1">
              <a:defRPr/>
            </a:pPr>
            <a:r>
              <a:rPr lang="en-US" dirty="0"/>
              <a:t>Quick sort / merge sort</a:t>
            </a:r>
          </a:p>
          <a:p>
            <a:pPr lvl="1">
              <a:defRPr/>
            </a:pPr>
            <a:r>
              <a:rPr lang="en-US" dirty="0"/>
              <a:t>…</a:t>
            </a:r>
          </a:p>
          <a:p>
            <a:pPr lvl="1">
              <a:buFontTx/>
              <a:buNone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Often easier to implement, sometimes faster than iterative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75434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Notice Anything About 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60453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Notice Anything About 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We called fib(1), fib(0) many </a:t>
            </a:r>
            <a:r>
              <a:rPr lang="en-CA" dirty="0" err="1"/>
              <a:t>many</a:t>
            </a:r>
            <a:r>
              <a:rPr lang="en-CA" dirty="0"/>
              <a:t> </a:t>
            </a:r>
            <a:r>
              <a:rPr lang="en-CA" dirty="0" err="1"/>
              <a:t>many</a:t>
            </a:r>
            <a:r>
              <a:rPr lang="en-CA" dirty="0"/>
              <a:t> times</a:t>
            </a:r>
          </a:p>
          <a:p>
            <a:pPr>
              <a:defRPr/>
            </a:pPr>
            <a:r>
              <a:rPr lang="en-CA" dirty="0"/>
              <a:t>Why not store this information once</a:t>
            </a:r>
          </a:p>
        </p:txBody>
      </p:sp>
    </p:spTree>
    <p:extLst>
      <p:ext uri="{BB962C8B-B14F-4D97-AF65-F5344CB8AC3E}">
        <p14:creationId xmlns:p14="http://schemas.microsoft.com/office/powerpoint/2010/main" val="19821618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6616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CEFE79-23D0-43A9-802D-17034901603D}"/>
              </a:ext>
            </a:extLst>
          </p:cNvPr>
          <p:cNvSpPr txBox="1">
            <a:spLocks/>
          </p:cNvSpPr>
          <p:nvPr/>
        </p:nvSpPr>
        <p:spPr bwMode="auto">
          <a:xfrm>
            <a:off x="609600" y="1624013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en-CA" kern="0" dirty="0">
              <a:effectLst/>
            </a:endParaRPr>
          </a:p>
          <a:p>
            <a:pPr marL="0" indent="0">
              <a:buFontTx/>
              <a:buNone/>
              <a:defRPr/>
            </a:pPr>
            <a:endParaRPr lang="en-US" dirty="0">
              <a:effectLst/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effectLst/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dirty="0" err="1">
                <a:effectLst/>
                <a:latin typeface="Courier New" pitchFamily="49" charset="0"/>
                <a:cs typeface="Courier New" pitchFamily="49" charset="0"/>
              </a:rPr>
              <a:t>fibDyn</a:t>
            </a:r>
            <a:r>
              <a:rPr lang="en-US" dirty="0">
                <a:effectLst/>
                <a:latin typeface="Courier New" pitchFamily="49" charset="0"/>
                <a:cs typeface="Courier New" pitchFamily="49" charset="0"/>
              </a:rPr>
              <a:t>(n):</a:t>
            </a:r>
          </a:p>
          <a:p>
            <a:pPr marL="0" indent="0">
              <a:buFontTx/>
              <a:buNone/>
              <a:defRPr/>
            </a:pPr>
            <a:r>
              <a:rPr lang="en-CA" dirty="0">
                <a:effectLst/>
                <a:latin typeface="Courier New" pitchFamily="49" charset="0"/>
                <a:cs typeface="Courier New" pitchFamily="49" charset="0"/>
              </a:rPr>
              <a:t>	fib = [0, 1]</a:t>
            </a:r>
          </a:p>
          <a:p>
            <a:pPr marL="0" indent="0">
              <a:buFontTx/>
              <a:buNone/>
              <a:defRPr/>
            </a:pPr>
            <a:r>
              <a:rPr lang="en-CA" dirty="0">
                <a:effectLst/>
                <a:latin typeface="Courier New" pitchFamily="49" charset="0"/>
                <a:cs typeface="Courier New" pitchFamily="49" charset="0"/>
              </a:rPr>
              <a:t>	for i in range(2,n+1):</a:t>
            </a:r>
          </a:p>
          <a:p>
            <a:pPr marL="0" indent="0">
              <a:buFontTx/>
              <a:buNone/>
              <a:defRPr/>
            </a:pPr>
            <a:r>
              <a:rPr lang="en-CA" dirty="0">
                <a:effectLst/>
                <a:latin typeface="Courier New" pitchFamily="49" charset="0"/>
                <a:cs typeface="Courier New" pitchFamily="49" charset="0"/>
              </a:rPr>
              <a:t>		</a:t>
            </a:r>
            <a:r>
              <a:rPr lang="en-CA" dirty="0" err="1">
                <a:effectLst/>
                <a:latin typeface="Courier New" pitchFamily="49" charset="0"/>
                <a:cs typeface="Courier New" pitchFamily="49" charset="0"/>
              </a:rPr>
              <a:t>fib.append</a:t>
            </a:r>
            <a:r>
              <a:rPr lang="en-CA" dirty="0">
                <a:effectLst/>
                <a:latin typeface="Courier New" pitchFamily="49" charset="0"/>
                <a:cs typeface="Courier New" pitchFamily="49" charset="0"/>
              </a:rPr>
              <a:t>(fib[i-2]+fib[i-1])</a:t>
            </a:r>
          </a:p>
          <a:p>
            <a:pPr marL="0" indent="0">
              <a:buFontTx/>
              <a:buNone/>
              <a:defRPr/>
            </a:pPr>
            <a:r>
              <a:rPr lang="en-CA" dirty="0">
                <a:effectLst/>
                <a:latin typeface="Courier New" pitchFamily="49" charset="0"/>
                <a:cs typeface="Courier New" pitchFamily="49" charset="0"/>
              </a:rPr>
              <a:t>	return fib[n]</a:t>
            </a:r>
            <a:endParaRPr lang="en-CA" dirty="0">
              <a:effectLst/>
            </a:endParaRPr>
          </a:p>
          <a:p>
            <a:pPr marL="0" indent="0">
              <a:buFontTx/>
              <a:buNone/>
              <a:defRPr/>
            </a:pPr>
            <a:endParaRPr lang="en-CA" kern="0" dirty="0">
              <a:effectLst/>
            </a:endParaRPr>
          </a:p>
          <a:p>
            <a:pPr marL="0" indent="0">
              <a:buFontTx/>
              <a:buNone/>
              <a:defRPr/>
            </a:pPr>
            <a:endParaRPr lang="en-CA" kern="0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Dynamic Programming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696CE1-39DB-4C10-A54C-29DFF4DEA2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5625" y="1625600"/>
          <a:ext cx="10256838" cy="43513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25684">
                  <a:extLst>
                    <a:ext uri="{9D8B030D-6E8A-4147-A177-3AD203B41FA5}">
                      <a16:colId xmlns:a16="http://schemas.microsoft.com/office/drawing/2014/main" val="1852186014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1855844247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810417049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744819251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3588608446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3426294709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105550144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1532857969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2683349626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49331073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n=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extLst>
                  <a:ext uri="{0D108BD9-81ED-4DB2-BD59-A6C34878D82A}">
                    <a16:rowId xmlns:a16="http://schemas.microsoft.com/office/drawing/2014/main" val="2184957432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fib(n)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extLst>
                  <a:ext uri="{0D108BD9-81ED-4DB2-BD59-A6C34878D82A}">
                    <a16:rowId xmlns:a16="http://schemas.microsoft.com/office/drawing/2014/main" val="142752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9131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Advantages of Dynamic Programming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Dynamic programming is recursive in concept </a:t>
            </a:r>
          </a:p>
          <a:p>
            <a:pPr lvl="1">
              <a:defRPr/>
            </a:pPr>
            <a:r>
              <a:rPr lang="en-US" dirty="0"/>
              <a:t>but we store solutions we already found!</a:t>
            </a:r>
          </a:p>
          <a:p>
            <a:pPr>
              <a:defRPr/>
            </a:pPr>
            <a:r>
              <a:rPr lang="en-US" dirty="0"/>
              <a:t>We start bottom up instead of top down</a:t>
            </a:r>
          </a:p>
          <a:p>
            <a:pPr lvl="1">
              <a:defRPr/>
            </a:pPr>
            <a:r>
              <a:rPr lang="en-US" dirty="0"/>
              <a:t>Generally we find ourselves calculating many solutions at the bottom we find again and again</a:t>
            </a:r>
          </a:p>
          <a:p>
            <a:pPr lvl="1">
              <a:defRPr/>
            </a:pPr>
            <a:r>
              <a:rPr lang="en-US" dirty="0"/>
              <a:t>Let’s calculate it once and store 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Generally faster than similar recursive solution</a:t>
            </a:r>
          </a:p>
          <a:p>
            <a:pPr lvl="1">
              <a:defRPr/>
            </a:pPr>
            <a:r>
              <a:rPr lang="en-US" dirty="0"/>
              <a:t>We don’t have to push information on the stack with recursion calls (we store our own state instead)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55065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Advantages of Dynamic Programming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Tricky to implement (especially for more complex problems see CPSC 413)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But not always faster, or guaranteed to take less space than similar recursive solution</a:t>
            </a:r>
          </a:p>
          <a:p>
            <a:pPr lvl="1">
              <a:defRPr/>
            </a:pPr>
            <a:r>
              <a:rPr lang="en-US" dirty="0"/>
              <a:t>Sometimes we don’t need </a:t>
            </a:r>
            <a:r>
              <a:rPr lang="en-US" dirty="0" err="1"/>
              <a:t>need</a:t>
            </a:r>
            <a:r>
              <a:rPr lang="en-US" dirty="0"/>
              <a:t> to track all this state, recursion lets us dispose of information stored on stack as the function call returns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96229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Iterative 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19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6324</Words>
  <Application>Microsoft Office PowerPoint</Application>
  <PresentationFormat>Widescreen</PresentationFormat>
  <Paragraphs>1375</Paragraphs>
  <Slides>120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6" baseType="lpstr">
      <vt:lpstr>Arial</vt:lpstr>
      <vt:lpstr>Arial Narrow</vt:lpstr>
      <vt:lpstr>Calibri</vt:lpstr>
      <vt:lpstr>Cambria Math</vt:lpstr>
      <vt:lpstr>Courier New</vt:lpstr>
      <vt:lpstr>Office Theme</vt:lpstr>
      <vt:lpstr>Recursion</vt:lpstr>
      <vt:lpstr>Recursion</vt:lpstr>
      <vt:lpstr>Recursion</vt:lpstr>
      <vt:lpstr>Recursion</vt:lpstr>
      <vt:lpstr>Tail Recursion</vt:lpstr>
      <vt:lpstr>Tail Recursion</vt:lpstr>
      <vt:lpstr>Tail Recursion</vt:lpstr>
      <vt:lpstr>Usage of Recursion</vt:lpstr>
      <vt:lpstr>Useful Examples of Recursion</vt:lpstr>
      <vt:lpstr>Factorial</vt:lpstr>
      <vt:lpstr>A Small Example - Factorial </vt:lpstr>
      <vt:lpstr>A Small Example - Factorial </vt:lpstr>
      <vt:lpstr>A Small Example - Factorial </vt:lpstr>
      <vt:lpstr>A Small Example</vt:lpstr>
      <vt:lpstr>A Small Example</vt:lpstr>
      <vt:lpstr>Factorial - Memory</vt:lpstr>
      <vt:lpstr>A Small Example - Factorial </vt:lpstr>
      <vt:lpstr>A Small Example - Factorial 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Fibonacci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Example - Fibonacci Numbers</vt:lpstr>
      <vt:lpstr>Fibonacci Numbers</vt:lpstr>
      <vt:lpstr>Example - Fibonacci Numbers</vt:lpstr>
      <vt:lpstr>Fibonacci Numbers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Advantages</vt:lpstr>
      <vt:lpstr>Advantages of Recursion</vt:lpstr>
      <vt:lpstr>Notice Anything About Fibonacci Numbers</vt:lpstr>
      <vt:lpstr>Notice Anything About Fibonacci Numbers</vt:lpstr>
      <vt:lpstr>Dynamic Programming</vt:lpstr>
      <vt:lpstr>Dynamic Programming</vt:lpstr>
      <vt:lpstr>Advantages of Dynamic Programming</vt:lpstr>
      <vt:lpstr>Advantages of Dynamic Programming</vt:lpstr>
      <vt:lpstr>Iterative Programming</vt:lpstr>
      <vt:lpstr>Iterative Programming</vt:lpstr>
      <vt:lpstr>Iterative Programming</vt:lpstr>
      <vt:lpstr>Advantages of Iteration</vt:lpstr>
      <vt:lpstr>Fractals</vt:lpstr>
      <vt:lpstr>Fractals</vt:lpstr>
      <vt:lpstr>Koch Snowflake</vt:lpstr>
      <vt:lpstr>Sierpinski Triangle</vt:lpstr>
      <vt:lpstr>Fractal Fern</vt:lpstr>
      <vt:lpstr>Fractal Art</vt:lpstr>
      <vt:lpstr>Fractal Art</vt:lpstr>
      <vt:lpstr>Fractal Art</vt:lpstr>
      <vt:lpstr>Mazes</vt:lpstr>
      <vt:lpstr>Maze Path Finding</vt:lpstr>
      <vt:lpstr>Maze Path Finding</vt:lpstr>
      <vt:lpstr>Maze Path Finding</vt:lpstr>
      <vt:lpstr>Maze Path Finding</vt:lpstr>
      <vt:lpstr>Recursion – Beyond Algorithms</vt:lpstr>
      <vt:lpstr>Why recursion</vt:lpstr>
      <vt:lpstr>Induction</vt:lpstr>
      <vt:lpstr>Example</vt:lpstr>
      <vt:lpstr>Onward to …  CPSC 219.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2020-08-24T23:44:01Z</dcterms:created>
  <dcterms:modified xsi:type="dcterms:W3CDTF">2020-12-07T16:24:59Z</dcterms:modified>
</cp:coreProperties>
</file>